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258" r:id="rId6"/>
    <p:sldId id="257" r:id="rId7"/>
    <p:sldId id="296" r:id="rId8"/>
    <p:sldId id="297" r:id="rId9"/>
    <p:sldId id="260" r:id="rId10"/>
    <p:sldId id="276" r:id="rId11"/>
    <p:sldId id="273" r:id="rId12"/>
    <p:sldId id="278" r:id="rId13"/>
    <p:sldId id="279" r:id="rId14"/>
    <p:sldId id="280" r:id="rId15"/>
    <p:sldId id="275" r:id="rId16"/>
    <p:sldId id="274" r:id="rId17"/>
    <p:sldId id="262" r:id="rId18"/>
    <p:sldId id="269" r:id="rId19"/>
    <p:sldId id="270" r:id="rId20"/>
    <p:sldId id="271" r:id="rId21"/>
    <p:sldId id="272" r:id="rId22"/>
    <p:sldId id="277" r:id="rId23"/>
    <p:sldId id="264" r:id="rId24"/>
    <p:sldId id="281" r:id="rId25"/>
    <p:sldId id="295" r:id="rId26"/>
    <p:sldId id="261" r:id="rId27"/>
    <p:sldId id="289" r:id="rId28"/>
    <p:sldId id="290" r:id="rId29"/>
    <p:sldId id="263" r:id="rId30"/>
    <p:sldId id="291" r:id="rId31"/>
    <p:sldId id="292" r:id="rId32"/>
    <p:sldId id="286" r:id="rId33"/>
    <p:sldId id="293" r:id="rId34"/>
    <p:sldId id="287" r:id="rId35"/>
    <p:sldId id="285" r:id="rId36"/>
    <p:sldId id="283" r:id="rId37"/>
    <p:sldId id="267" r:id="rId38"/>
    <p:sldId id="268" r:id="rId39"/>
    <p:sldId id="298" r:id="rId40"/>
    <p:sldId id="2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in Georgiev" initials="VG" lastIdx="1" clrIdx="0">
    <p:extLst>
      <p:ext uri="{19B8F6BF-5375-455C-9EA6-DF929625EA0E}">
        <p15:presenceInfo xmlns:p15="http://schemas.microsoft.com/office/powerpoint/2012/main" userId="96a752584fe466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A7D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26" autoAdjust="0"/>
    <p:restoredTop sz="91930" autoAdjust="0"/>
  </p:normalViewPr>
  <p:slideViewPr>
    <p:cSldViewPr snapToGrid="0">
      <p:cViewPr varScale="1">
        <p:scale>
          <a:sx n="105" d="100"/>
          <a:sy n="105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75782-E946-4FF3-9099-C02CA1236CF9}" type="datetimeFigureOut">
              <a:rPr lang="en-IE" smtClean="0"/>
              <a:t>18/08/2020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31B-6CED-496D-8E95-C9F08772151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7922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uptrends.com/web-performance/website-performance-matters/#:~:text=3.,a%20study%20conducted%20by%20Radware.&amp;text=The%20slower%20experience%20led%20to,sites%20in%20a%20positive%20light.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cloudflare.com/learning/performance/why-site-speed-matters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Poor website </a:t>
            </a:r>
            <a:r>
              <a:rPr lang="en-US" dirty="0">
                <a:hlinkClick r:id="rId3"/>
              </a:rPr>
              <a:t>performance destroys brand</a:t>
            </a:r>
            <a:r>
              <a:rPr lang="en-US" dirty="0"/>
              <a:t> perception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 err="1">
                <a:solidFill>
                  <a:srgbClr val="424242"/>
                </a:solidFill>
                <a:effectLst/>
                <a:latin typeface="-apple-system"/>
              </a:rPr>
              <a:t>Mobify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 found that decreasing their homepage's load time by 100 milliseconds resulted in a 1.11% uptick in 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  <a:hlinkClick r:id="rId4"/>
              </a:rPr>
              <a:t>session-based conversion</a:t>
            </a:r>
            <a:endParaRPr lang="en-US" b="0" i="0" dirty="0">
              <a:solidFill>
                <a:srgbClr val="424242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Retailer </a:t>
            </a:r>
            <a:r>
              <a:rPr lang="en-US" b="0" i="0" dirty="0" err="1">
                <a:solidFill>
                  <a:srgbClr val="424242"/>
                </a:solidFill>
                <a:effectLst/>
                <a:latin typeface="-apple-system"/>
              </a:rPr>
              <a:t>AutoAnything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 experienced a 12-13% increase in sales after cutting page load time in 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  <a:hlinkClick r:id="rId4"/>
              </a:rPr>
              <a:t>half</a:t>
            </a:r>
            <a:endParaRPr lang="en-US" b="0" i="0" dirty="0">
              <a:solidFill>
                <a:srgbClr val="424242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Walmart discovered that 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  <a:hlinkClick r:id="rId4"/>
              </a:rPr>
              <a:t>improving page </a:t>
            </a:r>
            <a:r>
              <a:rPr lang="en-US" b="0" i="0" dirty="0">
                <a:solidFill>
                  <a:srgbClr val="424242"/>
                </a:solidFill>
                <a:effectLst/>
                <a:latin typeface="-apple-system"/>
              </a:rPr>
              <a:t>load time by one second increased conversions by 2%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dirty="0">
              <a:solidFill>
                <a:srgbClr val="424242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i="0" dirty="0">
              <a:solidFill>
                <a:srgbClr val="424242"/>
              </a:solidFill>
              <a:effectLst/>
              <a:latin typeface="-apple-system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8774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Images source: https://unsplash.com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https://unsplash.com/photos/MYbhN8KaaEc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https://unsplash.com/photos/cckf4TsHAuw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15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Images source: https://unsplash.com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https://unsplash.com/photos/MYbhN8KaaEc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https://unsplash.com/photos/cckf4TsHAuw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23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Images source: https://unsplash.com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https://unsplash.com/photos/MYbhN8KaaEc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https://unsplash.com/photos/cckf4TsHAuw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666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Images source: https://unsplash.com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https://unsplash.com/photos/MYbhN8KaaEc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https://unsplash.com/photos/cckf4TsHAuw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2486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Images source: https://unsplash.com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https://unsplash.com/photos/MYbhN8KaaEc</a:t>
            </a:r>
          </a:p>
          <a:p>
            <a:pPr marL="171450" indent="-171450">
              <a:buFontTx/>
              <a:buChar char="-"/>
            </a:pPr>
            <a:r>
              <a:rPr lang="en-IE" dirty="0"/>
              <a:t>https://unsplash.com/photos/cckf4TsHAuw</a:t>
            </a:r>
          </a:p>
          <a:p>
            <a:pPr marL="171450" indent="-171450">
              <a:buFontTx/>
              <a:buChar char="-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231B-6CED-496D-8E95-C9F087721513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969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9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440E-6BDF-4F14-AC25-2CC8BC5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1F2-ED64-44D0-B417-2FA364D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D2D3-9D94-44A0-B713-75F61AC1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592-DFCB-4F25-8E38-4F96CD36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5884F-B251-4FDD-9107-DF1B7808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669E-ADC6-49D7-A616-541CC820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690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13D5-023F-4D88-8A94-AB78E175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B0DF-C400-4DE5-904D-66917443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8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5CD8-96F9-4F09-BEEB-5849622D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5DC9-0B26-49FB-9A28-D7617CB0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90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 – @</a:t>
            </a:r>
            <a:r>
              <a:rPr lang="en-US" dirty="0" err="1"/>
              <a:t>SpeakerTwitter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5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3400425" y="2105561"/>
            <a:ext cx="5391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Q</a:t>
            </a:r>
            <a:r>
              <a:rPr lang="en-US" sz="8000" b="0" dirty="0">
                <a:solidFill>
                  <a:srgbClr val="117A7D"/>
                </a:solidFill>
              </a:rPr>
              <a:t>&amp;</a:t>
            </a:r>
            <a:r>
              <a:rPr lang="en-US" sz="16600" b="0" dirty="0">
                <a:solidFill>
                  <a:srgbClr val="117A7D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1729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 do care about your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2343-1FC3-4C08-AA53-8AA4668DF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4869" y="1997869"/>
            <a:ext cx="2862262" cy="2862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6D63D-A3D0-4178-B553-35AB8CB6F36F}"/>
              </a:ext>
            </a:extLst>
          </p:cNvPr>
          <p:cNvSpPr/>
          <p:nvPr userDrawn="1"/>
        </p:nvSpPr>
        <p:spPr>
          <a:xfrm>
            <a:off x="4413647" y="4982646"/>
            <a:ext cx="342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aka.ms/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PnPVCFeedback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15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521493" y="2105561"/>
            <a:ext cx="11149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534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064" y="141"/>
            <a:ext cx="10494411" cy="6994241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17" y="0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1796" y="1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1E7-7919-4A1D-B44D-7F57FF0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D1D4-4E3C-44A0-BD3C-D8C9A45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18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90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BEC-2113-466D-B5D3-03B33711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E562-A889-4C37-867F-781E1DF2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4FE9-A72F-4886-A1EF-3F9DFD2FB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5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7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90B42-701F-4BEF-A66E-DE4A20E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0325-4FD3-4176-90B5-D502941FF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73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C33A1D-76BA-4016-9720-033306281EA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5865079"/>
            <a:ext cx="2062249" cy="893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B25A6-C113-4F04-93AF-9840F63BF110}"/>
              </a:ext>
            </a:extLst>
          </p:cNvPr>
          <p:cNvSpPr txBox="1"/>
          <p:nvPr userDrawn="1"/>
        </p:nvSpPr>
        <p:spPr>
          <a:xfrm>
            <a:off x="838200" y="6262786"/>
            <a:ext cx="31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https://aka.ms/</a:t>
            </a:r>
            <a:r>
              <a:rPr lang="en-US" sz="1400" dirty="0">
                <a:solidFill>
                  <a:srgbClr val="AFABAB"/>
                </a:solidFill>
              </a:rPr>
              <a:t>PnPVirtualConference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512F37E-56F8-42BA-92A4-CEB5198F54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" y="5865079"/>
            <a:ext cx="893641" cy="8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5" r:id="rId16"/>
    <p:sldLayoutId id="2147483664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17A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fx-webparts/tree/master/samples/react-offline-first" TargetMode="External"/><Relationship Id="rId2" Type="http://schemas.openxmlformats.org/officeDocument/2006/relationships/hyperlink" Target="https://docs.microsoft.com/en-us/sharepoint/dev/spfx/toolchain/optimize-builds-for-produc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np.github.io/generator-spfx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svg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velingeorgiev.com/sharepoint-framework-performance-optimization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uswestin/store.js" TargetMode="External"/><Relationship Id="rId2" Type="http://schemas.openxmlformats.org/officeDocument/2006/relationships/hyperlink" Target="https://developer.mozilla.org/en-US/docs/Web/API/Window/sessionStorag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pnp/sp-dev-fx-webparts/tree/master/samples/react-offline-first" TargetMode="External"/><Relationship Id="rId4" Type="http://schemas.openxmlformats.org/officeDocument/2006/relationships/hyperlink" Target="https://github.com/gruns/ImmortalDB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linGeorgiev/Ways-to-Optimzie-SPFx-Demos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_#/files/PnP%20Virtual%20Conference?threadId=19%3Ae12a3939107446d59eaf4adbf0e40202%40thread.skype&amp;ctx=channel&amp;context=September-2020-Edition&amp;rootfolder=%252Fteams%252FSharePointPnP%252FShared%2520Documents%252FPnP%2520Virtual%2520Conference%252FSeptember-2020-Edition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flare.com/learning/performance/more/website-performance-conversion-rat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ACB-88B0-425F-BEAB-B12DD1ED1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i="0" dirty="0">
                <a:effectLst/>
                <a:latin typeface="inherit"/>
              </a:rPr>
              <a:t>Ways to optimize SPFx highly customized Intranet homepage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2731-A6F8-4509-9240-86D1F3BB5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063" y="2951162"/>
            <a:ext cx="4153937" cy="1612955"/>
          </a:xfrm>
        </p:spPr>
        <p:txBody>
          <a:bodyPr>
            <a:normAutofit/>
          </a:bodyPr>
          <a:lstStyle/>
          <a:p>
            <a:r>
              <a:rPr lang="en-US" dirty="0"/>
              <a:t>Velin Georgiev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@VelinGeorgiev</a:t>
            </a:r>
          </a:p>
        </p:txBody>
      </p:sp>
    </p:spTree>
    <p:extLst>
      <p:ext uri="{BB962C8B-B14F-4D97-AF65-F5344CB8AC3E}">
        <p14:creationId xmlns:p14="http://schemas.microsoft.com/office/powerpoint/2010/main" val="110145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3661118-5148-4328-A68B-9FFAC77F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the metrics so bad?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AD92C6-E63A-4070-90A5-382E5296C47E}"/>
              </a:ext>
            </a:extLst>
          </p:cNvPr>
          <p:cNvSpPr txBox="1"/>
          <p:nvPr/>
        </p:nvSpPr>
        <p:spPr>
          <a:xfrm>
            <a:off x="2880360" y="1599237"/>
            <a:ext cx="40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Corporate proxy</a:t>
            </a:r>
            <a:endParaRPr lang="en-IE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9568E-3CEB-4286-AEC3-20AE6F314328}"/>
              </a:ext>
            </a:extLst>
          </p:cNvPr>
          <p:cNvSpPr txBox="1"/>
          <p:nvPr/>
        </p:nvSpPr>
        <p:spPr>
          <a:xfrm>
            <a:off x="7748016" y="1626542"/>
            <a:ext cx="4005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Home office from a remote place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8343A7-BA35-48B4-9DE5-7B4AEA1C437F}"/>
              </a:ext>
            </a:extLst>
          </p:cNvPr>
          <p:cNvSpPr txBox="1"/>
          <p:nvPr/>
        </p:nvSpPr>
        <p:spPr>
          <a:xfrm>
            <a:off x="1286256" y="3750784"/>
            <a:ext cx="40050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Poor hardware</a:t>
            </a:r>
          </a:p>
          <a:p>
            <a:r>
              <a:rPr lang="en-US" sz="3200" dirty="0"/>
              <a:t>or poor virtualization</a:t>
            </a:r>
            <a:endParaRPr lang="en-IE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6AC3A-DCCF-41E4-8BED-F089BBA662BA}"/>
              </a:ext>
            </a:extLst>
          </p:cNvPr>
          <p:cNvSpPr txBox="1"/>
          <p:nvPr/>
        </p:nvSpPr>
        <p:spPr>
          <a:xfrm>
            <a:off x="6425184" y="3205799"/>
            <a:ext cx="40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Antivirus Software</a:t>
            </a:r>
            <a:endParaRPr lang="en-I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6F582-ED88-4DE8-826D-840468D37C7B}"/>
              </a:ext>
            </a:extLst>
          </p:cNvPr>
          <p:cNvSpPr txBox="1"/>
          <p:nvPr/>
        </p:nvSpPr>
        <p:spPr>
          <a:xfrm>
            <a:off x="807720" y="2720350"/>
            <a:ext cx="40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Internet Explorer</a:t>
            </a:r>
            <a:endParaRPr lang="en-IE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DD5F5C-13FB-4978-9DB4-8443041FC6CD}"/>
              </a:ext>
            </a:extLst>
          </p:cNvPr>
          <p:cNvSpPr txBox="1"/>
          <p:nvPr/>
        </p:nvSpPr>
        <p:spPr>
          <a:xfrm>
            <a:off x="7348728" y="4640510"/>
            <a:ext cx="40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Chrome extensions</a:t>
            </a:r>
            <a:endParaRPr lang="en-IE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A9B53-1974-4ACF-9D83-D545892A37CC}"/>
              </a:ext>
            </a:extLst>
          </p:cNvPr>
          <p:cNvSpPr txBox="1"/>
          <p:nvPr/>
        </p:nvSpPr>
        <p:spPr>
          <a:xfrm>
            <a:off x="3578352" y="5364340"/>
            <a:ext cx="400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Poor VPN</a:t>
            </a: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86544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3">
            <a:extLst>
              <a:ext uri="{FF2B5EF4-FFF2-40B4-BE49-F238E27FC236}">
                <a16:creationId xmlns:a16="http://schemas.microsoft.com/office/drawing/2014/main" id="{03661118-5148-4328-A68B-9FFAC77F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the metrics so bad?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DD7A6-07B4-4A09-83DB-60D2F18F3220}"/>
              </a:ext>
            </a:extLst>
          </p:cNvPr>
          <p:cNvSpPr txBox="1"/>
          <p:nvPr/>
        </p:nvSpPr>
        <p:spPr>
          <a:xfrm>
            <a:off x="2074926" y="1720840"/>
            <a:ext cx="92788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/>
              <a:t>while(true) </a:t>
            </a:r>
          </a:p>
          <a:p>
            <a:r>
              <a:rPr lang="en-US" sz="5400" dirty="0"/>
              <a:t>{ </a:t>
            </a:r>
          </a:p>
          <a:p>
            <a:r>
              <a:rPr lang="en-US" sz="5400" dirty="0"/>
              <a:t>	console.log(“blocked”) </a:t>
            </a:r>
          </a:p>
          <a:p>
            <a:r>
              <a:rPr lang="en-US" sz="5400" dirty="0"/>
              <a:t>}</a:t>
            </a:r>
            <a:endParaRPr lang="en-IE" sz="5400" dirty="0"/>
          </a:p>
        </p:txBody>
      </p:sp>
    </p:spTree>
    <p:extLst>
      <p:ext uri="{BB962C8B-B14F-4D97-AF65-F5344CB8AC3E}">
        <p14:creationId xmlns:p14="http://schemas.microsoft.com/office/powerpoint/2010/main" val="159747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065D7-1225-45DE-BF04-A0421EBB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5731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Intranet home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50F563-6FE9-4E2B-80C3-8FD0960863C3}"/>
              </a:ext>
            </a:extLst>
          </p:cNvPr>
          <p:cNvSpPr/>
          <p:nvPr/>
        </p:nvSpPr>
        <p:spPr>
          <a:xfrm>
            <a:off x="7640426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1757-DA5D-468F-BF63-44BAF9BE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787" y="3453950"/>
            <a:ext cx="2130454" cy="1420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E770B-36AD-4F13-8D23-D10A25C9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26" y="3453951"/>
            <a:ext cx="2130454" cy="1420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D4BA58-4FFD-49C7-95AB-C680F737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572" y="3453949"/>
            <a:ext cx="2130454" cy="14203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543B5E-4F3A-46D4-8F7B-C7D11587854A}"/>
              </a:ext>
            </a:extLst>
          </p:cNvPr>
          <p:cNvSpPr/>
          <p:nvPr/>
        </p:nvSpPr>
        <p:spPr>
          <a:xfrm>
            <a:off x="9963787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FC30D-1474-433D-BFC3-BDF745040497}"/>
              </a:ext>
            </a:extLst>
          </p:cNvPr>
          <p:cNvSpPr/>
          <p:nvPr/>
        </p:nvSpPr>
        <p:spPr>
          <a:xfrm>
            <a:off x="5357572" y="3453950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44D4A9-A21C-4FD3-8550-3E360418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543" y="1278848"/>
            <a:ext cx="6134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91501-4623-4F93-B056-3A327C47A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43" y="1924109"/>
            <a:ext cx="6743700" cy="466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81DCC5-D1B4-4772-BEC2-B9E93B530209}"/>
              </a:ext>
            </a:extLst>
          </p:cNvPr>
          <p:cNvSpPr/>
          <p:nvPr/>
        </p:nvSpPr>
        <p:spPr>
          <a:xfrm>
            <a:off x="5350542" y="2390834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3DD88-59CA-43FB-816D-6FF67D56410D}"/>
              </a:ext>
            </a:extLst>
          </p:cNvPr>
          <p:cNvSpPr txBox="1"/>
          <p:nvPr/>
        </p:nvSpPr>
        <p:spPr>
          <a:xfrm>
            <a:off x="5256150" y="2971088"/>
            <a:ext cx="316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03D78-B2E2-491B-B51A-B4EE673CCF72}"/>
              </a:ext>
            </a:extLst>
          </p:cNvPr>
          <p:cNvSpPr txBox="1"/>
          <p:nvPr/>
        </p:nvSpPr>
        <p:spPr>
          <a:xfrm>
            <a:off x="281186" y="1947832"/>
            <a:ext cx="3287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Communication site</a:t>
            </a:r>
            <a:endParaRPr lang="en-IE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69DF81-822C-46C4-B1BA-4D3965A46BDF}"/>
              </a:ext>
            </a:extLst>
          </p:cNvPr>
          <p:cNvSpPr txBox="1"/>
          <p:nvPr/>
        </p:nvSpPr>
        <p:spPr>
          <a:xfrm>
            <a:off x="1028610" y="2905780"/>
            <a:ext cx="3706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Modern SPFx Site Page</a:t>
            </a:r>
            <a:endParaRPr lang="en-IE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A9C3B5-D2BA-4337-A25B-AAA1AEABBB33}"/>
              </a:ext>
            </a:extLst>
          </p:cNvPr>
          <p:cNvSpPr txBox="1"/>
          <p:nvPr/>
        </p:nvSpPr>
        <p:spPr>
          <a:xfrm>
            <a:off x="71776" y="3687046"/>
            <a:ext cx="41814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- 34 Features encapsulated </a:t>
            </a:r>
          </a:p>
          <a:p>
            <a:r>
              <a:rPr lang="en-US" sz="2800" dirty="0"/>
              <a:t>	in SPFx components</a:t>
            </a:r>
            <a:endParaRPr lang="en-IE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B57825-691A-4B48-B443-A087E2C1178E}"/>
              </a:ext>
            </a:extLst>
          </p:cNvPr>
          <p:cNvSpPr txBox="1"/>
          <p:nvPr/>
        </p:nvSpPr>
        <p:spPr>
          <a:xfrm>
            <a:off x="392435" y="4978696"/>
            <a:ext cx="4412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Highly personalized content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80735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065D7-1225-45DE-BF04-A0421EBB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5731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Intranet home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50F563-6FE9-4E2B-80C3-8FD0960863C3}"/>
              </a:ext>
            </a:extLst>
          </p:cNvPr>
          <p:cNvSpPr/>
          <p:nvPr/>
        </p:nvSpPr>
        <p:spPr>
          <a:xfrm>
            <a:off x="7640426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1757-DA5D-468F-BF63-44BAF9BE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787" y="3453950"/>
            <a:ext cx="2130454" cy="1420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E770B-36AD-4F13-8D23-D10A25C9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26" y="3453951"/>
            <a:ext cx="2130454" cy="1420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D4BA58-4FFD-49C7-95AB-C680F737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572" y="3453949"/>
            <a:ext cx="2130454" cy="14203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543B5E-4F3A-46D4-8F7B-C7D11587854A}"/>
              </a:ext>
            </a:extLst>
          </p:cNvPr>
          <p:cNvSpPr/>
          <p:nvPr/>
        </p:nvSpPr>
        <p:spPr>
          <a:xfrm>
            <a:off x="9963787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FC30D-1474-433D-BFC3-BDF745040497}"/>
              </a:ext>
            </a:extLst>
          </p:cNvPr>
          <p:cNvSpPr/>
          <p:nvPr/>
        </p:nvSpPr>
        <p:spPr>
          <a:xfrm>
            <a:off x="5357572" y="3453950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44D4A9-A21C-4FD3-8550-3E360418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543" y="1278848"/>
            <a:ext cx="6134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91501-4623-4F93-B056-3A327C47A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43" y="1924109"/>
            <a:ext cx="6743700" cy="466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81DCC5-D1B4-4772-BEC2-B9E93B530209}"/>
              </a:ext>
            </a:extLst>
          </p:cNvPr>
          <p:cNvSpPr/>
          <p:nvPr/>
        </p:nvSpPr>
        <p:spPr>
          <a:xfrm>
            <a:off x="5350542" y="2390834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3DD88-59CA-43FB-816D-6FF67D56410D}"/>
              </a:ext>
            </a:extLst>
          </p:cNvPr>
          <p:cNvSpPr txBox="1"/>
          <p:nvPr/>
        </p:nvSpPr>
        <p:spPr>
          <a:xfrm>
            <a:off x="5256150" y="2971088"/>
            <a:ext cx="316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30B4A8-56D5-4AF3-BA39-6BDEE8F6067F}"/>
              </a:ext>
            </a:extLst>
          </p:cNvPr>
          <p:cNvSpPr txBox="1"/>
          <p:nvPr/>
        </p:nvSpPr>
        <p:spPr>
          <a:xfrm>
            <a:off x="215063" y="1203364"/>
            <a:ext cx="3265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Show data stored </a:t>
            </a:r>
          </a:p>
          <a:p>
            <a:pPr lvl="1"/>
            <a:r>
              <a:rPr lang="en-US" sz="2800" dirty="0"/>
              <a:t>	in Cosmos DB</a:t>
            </a:r>
            <a:endParaRPr lang="en-IE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8355D8-6EA4-4B9B-A365-A4AC83F157E3}"/>
              </a:ext>
            </a:extLst>
          </p:cNvPr>
          <p:cNvSpPr txBox="1"/>
          <p:nvPr/>
        </p:nvSpPr>
        <p:spPr>
          <a:xfrm>
            <a:off x="888990" y="2478949"/>
            <a:ext cx="4367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 Azure App to move content</a:t>
            </a:r>
            <a:endParaRPr lang="en-IE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6D7C2F-A026-4C7A-A692-CA791EB1548E}"/>
              </a:ext>
            </a:extLst>
          </p:cNvPr>
          <p:cNvSpPr txBox="1"/>
          <p:nvPr/>
        </p:nvSpPr>
        <p:spPr>
          <a:xfrm>
            <a:off x="1583317" y="3351723"/>
            <a:ext cx="367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App Insights </a:t>
            </a:r>
          </a:p>
          <a:p>
            <a:r>
              <a:rPr lang="en-US" sz="2800" dirty="0"/>
              <a:t>to track user interaction</a:t>
            </a:r>
            <a:endParaRPr lang="en-IE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5D2E87-2B5B-4427-AB42-48CC4E14E861}"/>
              </a:ext>
            </a:extLst>
          </p:cNvPr>
          <p:cNvSpPr txBox="1"/>
          <p:nvPr/>
        </p:nvSpPr>
        <p:spPr>
          <a:xfrm>
            <a:off x="320641" y="4582094"/>
            <a:ext cx="4200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Integration </a:t>
            </a:r>
          </a:p>
          <a:p>
            <a:pPr lvl="1"/>
            <a:r>
              <a:rPr lang="en-US" sz="2800" dirty="0"/>
              <a:t>	with internal systems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711632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B8E87C-A8D1-4BF6-B1D1-DA6B1EB61A45}"/>
              </a:ext>
            </a:extLst>
          </p:cNvPr>
          <p:cNvSpPr/>
          <p:nvPr/>
        </p:nvSpPr>
        <p:spPr>
          <a:xfrm>
            <a:off x="6790034" y="2557839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F917BE-6409-4F6A-9078-B8EABF15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395" y="2557838"/>
            <a:ext cx="2130454" cy="14203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A38379-C654-4286-AFD6-6AC84F11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34" y="2557839"/>
            <a:ext cx="2130454" cy="14203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428FB9-0073-48E1-9864-F1739B3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80" y="2557837"/>
            <a:ext cx="2130454" cy="1420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1DD97FC-BAAA-4824-AF27-897A3B64ACAC}"/>
              </a:ext>
            </a:extLst>
          </p:cNvPr>
          <p:cNvSpPr/>
          <p:nvPr/>
        </p:nvSpPr>
        <p:spPr>
          <a:xfrm>
            <a:off x="9113395" y="2557839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370D6-4A88-4D25-913D-E527E0A62CE3}"/>
              </a:ext>
            </a:extLst>
          </p:cNvPr>
          <p:cNvSpPr/>
          <p:nvPr/>
        </p:nvSpPr>
        <p:spPr>
          <a:xfrm>
            <a:off x="4507180" y="2557838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001D1-935A-410A-8C5D-EA081D24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24D5593-594B-478E-8875-5184F1114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BB876A-01F8-4BC2-87DE-52A82CCEDD47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D0915-B311-4ABC-AA6E-F6AF52169B85}"/>
              </a:ext>
            </a:extLst>
          </p:cNvPr>
          <p:cNvSpPr txBox="1"/>
          <p:nvPr/>
        </p:nvSpPr>
        <p:spPr>
          <a:xfrm>
            <a:off x="4405758" y="207497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B8C53C-74A4-4A53-AB41-D484FC9BA68C}"/>
              </a:ext>
            </a:extLst>
          </p:cNvPr>
          <p:cNvSpPr txBox="1"/>
          <p:nvPr/>
        </p:nvSpPr>
        <p:spPr>
          <a:xfrm>
            <a:off x="566925" y="14947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F3175AE4-A84D-4DCC-99C4-ED7D3BFCAD30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20C8E4-8D5F-40ED-81A3-7DD3D4A47156}"/>
              </a:ext>
            </a:extLst>
          </p:cNvPr>
          <p:cNvSpPr txBox="1"/>
          <p:nvPr/>
        </p:nvSpPr>
        <p:spPr>
          <a:xfrm>
            <a:off x="525333" y="2967335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ED6ED263-50AC-44FD-9CBF-75740AA880A1}"/>
              </a:ext>
            </a:extLst>
          </p:cNvPr>
          <p:cNvSpPr/>
          <p:nvPr/>
        </p:nvSpPr>
        <p:spPr>
          <a:xfrm>
            <a:off x="3414840" y="2967335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7" name="Title 3">
            <a:extLst>
              <a:ext uri="{FF2B5EF4-FFF2-40B4-BE49-F238E27FC236}">
                <a16:creationId xmlns:a16="http://schemas.microsoft.com/office/drawing/2014/main" id="{3F38A65D-6CA4-455F-8361-9231C0F6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" y="1105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SPFx parts</a:t>
            </a:r>
          </a:p>
        </p:txBody>
      </p:sp>
    </p:spTree>
    <p:extLst>
      <p:ext uri="{BB962C8B-B14F-4D97-AF65-F5344CB8AC3E}">
        <p14:creationId xmlns:p14="http://schemas.microsoft.com/office/powerpoint/2010/main" val="164727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B8E87C-A8D1-4BF6-B1D1-DA6B1EB61A45}"/>
              </a:ext>
            </a:extLst>
          </p:cNvPr>
          <p:cNvSpPr/>
          <p:nvPr/>
        </p:nvSpPr>
        <p:spPr>
          <a:xfrm>
            <a:off x="6790034" y="2923365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F917BE-6409-4F6A-9078-B8EABF15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395" y="2923364"/>
            <a:ext cx="2130454" cy="14203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A38379-C654-4286-AFD6-6AC84F11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34" y="2923365"/>
            <a:ext cx="2130454" cy="14203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428FB9-0073-48E1-9864-F1739B3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180" y="2923363"/>
            <a:ext cx="2130454" cy="1420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1DD97FC-BAAA-4824-AF27-897A3B64ACAC}"/>
              </a:ext>
            </a:extLst>
          </p:cNvPr>
          <p:cNvSpPr/>
          <p:nvPr/>
        </p:nvSpPr>
        <p:spPr>
          <a:xfrm>
            <a:off x="9113395" y="2923365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370D6-4A88-4D25-913D-E527E0A62CE3}"/>
              </a:ext>
            </a:extLst>
          </p:cNvPr>
          <p:cNvSpPr/>
          <p:nvPr/>
        </p:nvSpPr>
        <p:spPr>
          <a:xfrm>
            <a:off x="4507180" y="2923364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001D1-935A-410A-8C5D-EA081D24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24D5593-594B-478E-8875-5184F1114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BB876A-01F8-4BC2-87DE-52A82CCEDD47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D0915-B311-4ABC-AA6E-F6AF52169B85}"/>
              </a:ext>
            </a:extLst>
          </p:cNvPr>
          <p:cNvSpPr txBox="1"/>
          <p:nvPr/>
        </p:nvSpPr>
        <p:spPr>
          <a:xfrm>
            <a:off x="4424240" y="2425733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Business Unit News Carousel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D91BA-DE0E-451C-BD8E-3380341841B7}"/>
              </a:ext>
            </a:extLst>
          </p:cNvPr>
          <p:cNvSpPr txBox="1"/>
          <p:nvPr/>
        </p:nvSpPr>
        <p:spPr>
          <a:xfrm>
            <a:off x="4405758" y="207497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0A4E3-899E-4440-B3AC-26C6B7D1C7B4}"/>
              </a:ext>
            </a:extLst>
          </p:cNvPr>
          <p:cNvSpPr txBox="1"/>
          <p:nvPr/>
        </p:nvSpPr>
        <p:spPr>
          <a:xfrm>
            <a:off x="566925" y="14947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3D70FFF-4659-4023-A6E0-DD64CDF0B89B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6D71F-4ECC-4668-AFB3-9BA65346AED1}"/>
              </a:ext>
            </a:extLst>
          </p:cNvPr>
          <p:cNvSpPr txBox="1"/>
          <p:nvPr/>
        </p:nvSpPr>
        <p:spPr>
          <a:xfrm>
            <a:off x="525333" y="2967335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DEE0E9D-7F91-46A9-8F4E-646624BE0377}"/>
              </a:ext>
            </a:extLst>
          </p:cNvPr>
          <p:cNvSpPr/>
          <p:nvPr/>
        </p:nvSpPr>
        <p:spPr>
          <a:xfrm>
            <a:off x="3414840" y="2967335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348C7-69CF-4746-9A56-D9918E2C0415}"/>
              </a:ext>
            </a:extLst>
          </p:cNvPr>
          <p:cNvSpPr txBox="1"/>
          <p:nvPr/>
        </p:nvSpPr>
        <p:spPr>
          <a:xfrm>
            <a:off x="566925" y="207497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9EEBA0-3D90-4BCC-9DEC-369AE7CE02A0}"/>
              </a:ext>
            </a:extLst>
          </p:cNvPr>
          <p:cNvSpPr/>
          <p:nvPr/>
        </p:nvSpPr>
        <p:spPr>
          <a:xfrm>
            <a:off x="3456432" y="207497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823A2413-91BC-4DD3-B677-E2AC8DA81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" y="1105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SPFx parts</a:t>
            </a:r>
          </a:p>
        </p:txBody>
      </p:sp>
    </p:spTree>
    <p:extLst>
      <p:ext uri="{BB962C8B-B14F-4D97-AF65-F5344CB8AC3E}">
        <p14:creationId xmlns:p14="http://schemas.microsoft.com/office/powerpoint/2010/main" val="295829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B8E87C-A8D1-4BF6-B1D1-DA6B1EB61A45}"/>
              </a:ext>
            </a:extLst>
          </p:cNvPr>
          <p:cNvSpPr/>
          <p:nvPr/>
        </p:nvSpPr>
        <p:spPr>
          <a:xfrm>
            <a:off x="6764522" y="3195484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Subscription 2 title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F917BE-6409-4F6A-9078-B8EABF15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83" y="3195483"/>
            <a:ext cx="2130454" cy="14203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A38379-C654-4286-AFD6-6AC84F11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22" y="3195484"/>
            <a:ext cx="2130454" cy="14203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428FB9-0073-48E1-9864-F1739B3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1668" y="3195482"/>
            <a:ext cx="2130454" cy="1420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1DD97FC-BAAA-4824-AF27-897A3B64ACAC}"/>
              </a:ext>
            </a:extLst>
          </p:cNvPr>
          <p:cNvSpPr/>
          <p:nvPr/>
        </p:nvSpPr>
        <p:spPr>
          <a:xfrm>
            <a:off x="9087883" y="3195484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Subscription 3 title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370D6-4A88-4D25-913D-E527E0A62CE3}"/>
              </a:ext>
            </a:extLst>
          </p:cNvPr>
          <p:cNvSpPr/>
          <p:nvPr/>
        </p:nvSpPr>
        <p:spPr>
          <a:xfrm>
            <a:off x="4481668" y="3195483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Subscription 1 title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001D1-935A-410A-8C5D-EA081D24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24D5593-594B-478E-8875-5184F1114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BB876A-01F8-4BC2-87DE-52A82CCEDD47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D0915-B311-4ABC-AA6E-F6AF52169B85}"/>
              </a:ext>
            </a:extLst>
          </p:cNvPr>
          <p:cNvSpPr txBox="1"/>
          <p:nvPr/>
        </p:nvSpPr>
        <p:spPr>
          <a:xfrm>
            <a:off x="4405758" y="2776490"/>
            <a:ext cx="20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subscriptions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0D60F-B415-4D77-8D84-A38F7F171CEC}"/>
              </a:ext>
            </a:extLst>
          </p:cNvPr>
          <p:cNvSpPr txBox="1"/>
          <p:nvPr/>
        </p:nvSpPr>
        <p:spPr>
          <a:xfrm>
            <a:off x="4424240" y="2425733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Business Unit News Carousel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C8F1F-84CB-4B60-B359-2E84EA898174}"/>
              </a:ext>
            </a:extLst>
          </p:cNvPr>
          <p:cNvSpPr txBox="1"/>
          <p:nvPr/>
        </p:nvSpPr>
        <p:spPr>
          <a:xfrm>
            <a:off x="4405758" y="207497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AFB98-4984-4229-9C9E-B3E8CE7F7B58}"/>
              </a:ext>
            </a:extLst>
          </p:cNvPr>
          <p:cNvSpPr txBox="1"/>
          <p:nvPr/>
        </p:nvSpPr>
        <p:spPr>
          <a:xfrm>
            <a:off x="566925" y="14947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D0DFB10-3CB4-4922-9F78-12D4C3FED63B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F3A3D-A378-4EDF-A963-F499292A190F}"/>
              </a:ext>
            </a:extLst>
          </p:cNvPr>
          <p:cNvSpPr txBox="1"/>
          <p:nvPr/>
        </p:nvSpPr>
        <p:spPr>
          <a:xfrm>
            <a:off x="528429" y="31458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1CDE65-B61A-4659-8AEA-8E43CFD6CB77}"/>
              </a:ext>
            </a:extLst>
          </p:cNvPr>
          <p:cNvSpPr/>
          <p:nvPr/>
        </p:nvSpPr>
        <p:spPr>
          <a:xfrm>
            <a:off x="3417936" y="31458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50EA71-49C4-49AA-84C1-0313A3B4D86E}"/>
              </a:ext>
            </a:extLst>
          </p:cNvPr>
          <p:cNvSpPr txBox="1"/>
          <p:nvPr/>
        </p:nvSpPr>
        <p:spPr>
          <a:xfrm>
            <a:off x="566925" y="207497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FEF416D-C6C6-4DB1-A934-B4A757C60242}"/>
              </a:ext>
            </a:extLst>
          </p:cNvPr>
          <p:cNvSpPr/>
          <p:nvPr/>
        </p:nvSpPr>
        <p:spPr>
          <a:xfrm>
            <a:off x="3456432" y="207497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BF7881-F3E1-4B8D-B318-19CACB9FC776}"/>
              </a:ext>
            </a:extLst>
          </p:cNvPr>
          <p:cNvSpPr txBox="1"/>
          <p:nvPr/>
        </p:nvSpPr>
        <p:spPr>
          <a:xfrm>
            <a:off x="566925" y="2536641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00FA7C0-FE5B-4DA7-9850-2E18C64613C8}"/>
              </a:ext>
            </a:extLst>
          </p:cNvPr>
          <p:cNvSpPr/>
          <p:nvPr/>
        </p:nvSpPr>
        <p:spPr>
          <a:xfrm>
            <a:off x="3456432" y="2536641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B597AC55-4888-49E0-A3C8-15BC68A9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" y="1105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SPFx parts</a:t>
            </a:r>
          </a:p>
        </p:txBody>
      </p:sp>
    </p:spTree>
    <p:extLst>
      <p:ext uri="{BB962C8B-B14F-4D97-AF65-F5344CB8AC3E}">
        <p14:creationId xmlns:p14="http://schemas.microsoft.com/office/powerpoint/2010/main" val="114344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B8E87C-A8D1-4BF6-B1D1-DA6B1EB61A45}"/>
              </a:ext>
            </a:extLst>
          </p:cNvPr>
          <p:cNvSpPr/>
          <p:nvPr/>
        </p:nvSpPr>
        <p:spPr>
          <a:xfrm>
            <a:off x="6783004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F917BE-6409-4F6A-9078-B8EABF15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65" y="3445345"/>
            <a:ext cx="2130454" cy="14203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A38379-C654-4286-AFD6-6AC84F11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004" y="3445346"/>
            <a:ext cx="2130454" cy="14203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428FB9-0073-48E1-9864-F1739B3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50" y="3445344"/>
            <a:ext cx="2130454" cy="1420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1DD97FC-BAAA-4824-AF27-897A3B64ACAC}"/>
              </a:ext>
            </a:extLst>
          </p:cNvPr>
          <p:cNvSpPr/>
          <p:nvPr/>
        </p:nvSpPr>
        <p:spPr>
          <a:xfrm>
            <a:off x="9106365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370D6-4A88-4D25-913D-E527E0A62CE3}"/>
              </a:ext>
            </a:extLst>
          </p:cNvPr>
          <p:cNvSpPr/>
          <p:nvPr/>
        </p:nvSpPr>
        <p:spPr>
          <a:xfrm>
            <a:off x="4500150" y="3445345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001D1-935A-410A-8C5D-EA081D24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24D5593-594B-478E-8875-5184F1114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BB876A-01F8-4BC2-87DE-52A82CCEDD47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D0915-B311-4ABC-AA6E-F6AF52169B85}"/>
              </a:ext>
            </a:extLst>
          </p:cNvPr>
          <p:cNvSpPr txBox="1"/>
          <p:nvPr/>
        </p:nvSpPr>
        <p:spPr>
          <a:xfrm>
            <a:off x="4439553" y="3059668"/>
            <a:ext cx="173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 events</a:t>
            </a:r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5FF9-5653-4685-A186-BD3809C1B4F0}"/>
              </a:ext>
            </a:extLst>
          </p:cNvPr>
          <p:cNvSpPr txBox="1"/>
          <p:nvPr/>
        </p:nvSpPr>
        <p:spPr>
          <a:xfrm>
            <a:off x="4439553" y="2729617"/>
            <a:ext cx="20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subscriptions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F1151-1363-4290-BC24-B4FDF6C576E4}"/>
              </a:ext>
            </a:extLst>
          </p:cNvPr>
          <p:cNvSpPr txBox="1"/>
          <p:nvPr/>
        </p:nvSpPr>
        <p:spPr>
          <a:xfrm>
            <a:off x="4458035" y="2378860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Business Unit News Carousel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297E-DD93-486E-8E37-73B19912CA0D}"/>
              </a:ext>
            </a:extLst>
          </p:cNvPr>
          <p:cNvSpPr txBox="1"/>
          <p:nvPr/>
        </p:nvSpPr>
        <p:spPr>
          <a:xfrm>
            <a:off x="4439553" y="2028103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C737A-652F-48D7-B64B-ACF4DCEDC538}"/>
              </a:ext>
            </a:extLst>
          </p:cNvPr>
          <p:cNvSpPr txBox="1"/>
          <p:nvPr/>
        </p:nvSpPr>
        <p:spPr>
          <a:xfrm>
            <a:off x="566925" y="14947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8DEBDC2-C9DD-4520-AE2A-1D9933BF74CE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CD877-3505-4142-A91E-3159ECA3A7F1}"/>
              </a:ext>
            </a:extLst>
          </p:cNvPr>
          <p:cNvSpPr txBox="1"/>
          <p:nvPr/>
        </p:nvSpPr>
        <p:spPr>
          <a:xfrm>
            <a:off x="566925" y="207497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855F78-B603-4020-8C75-1E0A91D3DAF4}"/>
              </a:ext>
            </a:extLst>
          </p:cNvPr>
          <p:cNvSpPr/>
          <p:nvPr/>
        </p:nvSpPr>
        <p:spPr>
          <a:xfrm>
            <a:off x="3456432" y="207497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848EB-597B-4887-84F0-205CFEEC269F}"/>
              </a:ext>
            </a:extLst>
          </p:cNvPr>
          <p:cNvSpPr txBox="1"/>
          <p:nvPr/>
        </p:nvSpPr>
        <p:spPr>
          <a:xfrm>
            <a:off x="566925" y="2536641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EC65C6-416B-4520-9DCA-0B00F899E02D}"/>
              </a:ext>
            </a:extLst>
          </p:cNvPr>
          <p:cNvSpPr/>
          <p:nvPr/>
        </p:nvSpPr>
        <p:spPr>
          <a:xfrm>
            <a:off x="3456432" y="2536641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3C43A-59CE-4A72-A860-36C8785B7102}"/>
              </a:ext>
            </a:extLst>
          </p:cNvPr>
          <p:cNvSpPr txBox="1"/>
          <p:nvPr/>
        </p:nvSpPr>
        <p:spPr>
          <a:xfrm>
            <a:off x="566925" y="286811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AC734A-EE2D-4575-9F4F-B5AB45A08397}"/>
              </a:ext>
            </a:extLst>
          </p:cNvPr>
          <p:cNvSpPr/>
          <p:nvPr/>
        </p:nvSpPr>
        <p:spPr>
          <a:xfrm>
            <a:off x="3456432" y="286811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FDC0D-8E41-40A8-91EA-0CC0DCA431B0}"/>
              </a:ext>
            </a:extLst>
          </p:cNvPr>
          <p:cNvSpPr txBox="1"/>
          <p:nvPr/>
        </p:nvSpPr>
        <p:spPr>
          <a:xfrm>
            <a:off x="551768" y="3392970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AB8B6CE-FF7D-4FF5-9C79-B234102345B2}"/>
              </a:ext>
            </a:extLst>
          </p:cNvPr>
          <p:cNvSpPr/>
          <p:nvPr/>
        </p:nvSpPr>
        <p:spPr>
          <a:xfrm>
            <a:off x="3441275" y="3392970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1965CCE9-905A-4851-A210-ECC1C408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" y="1105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SPFx parts</a:t>
            </a:r>
          </a:p>
        </p:txBody>
      </p:sp>
    </p:spTree>
    <p:extLst>
      <p:ext uri="{BB962C8B-B14F-4D97-AF65-F5344CB8AC3E}">
        <p14:creationId xmlns:p14="http://schemas.microsoft.com/office/powerpoint/2010/main" val="343537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4B8E87C-A8D1-4BF6-B1D1-DA6B1EB61A45}"/>
              </a:ext>
            </a:extLst>
          </p:cNvPr>
          <p:cNvSpPr/>
          <p:nvPr/>
        </p:nvSpPr>
        <p:spPr>
          <a:xfrm>
            <a:off x="6783004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F917BE-6409-4F6A-9078-B8EABF153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65" y="3445345"/>
            <a:ext cx="2130454" cy="142030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A38379-C654-4286-AFD6-6AC84F117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004" y="3445346"/>
            <a:ext cx="2130454" cy="14203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D428FB9-0073-48E1-9864-F1739B368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50" y="3445344"/>
            <a:ext cx="2130454" cy="1420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1DD97FC-BAAA-4824-AF27-897A3B64ACAC}"/>
              </a:ext>
            </a:extLst>
          </p:cNvPr>
          <p:cNvSpPr/>
          <p:nvPr/>
        </p:nvSpPr>
        <p:spPr>
          <a:xfrm>
            <a:off x="9106365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370D6-4A88-4D25-913D-E527E0A62CE3}"/>
              </a:ext>
            </a:extLst>
          </p:cNvPr>
          <p:cNvSpPr/>
          <p:nvPr/>
        </p:nvSpPr>
        <p:spPr>
          <a:xfrm>
            <a:off x="4500150" y="3445345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62001D1-935A-410A-8C5D-EA081D247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24D5593-594B-478E-8875-5184F1114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EBB876A-01F8-4BC2-87DE-52A82CCEDD47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D0915-B311-4ABC-AA6E-F6AF52169B85}"/>
              </a:ext>
            </a:extLst>
          </p:cNvPr>
          <p:cNvSpPr txBox="1"/>
          <p:nvPr/>
        </p:nvSpPr>
        <p:spPr>
          <a:xfrm>
            <a:off x="4439553" y="3059668"/>
            <a:ext cx="173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 events</a:t>
            </a:r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5FF9-5653-4685-A186-BD3809C1B4F0}"/>
              </a:ext>
            </a:extLst>
          </p:cNvPr>
          <p:cNvSpPr txBox="1"/>
          <p:nvPr/>
        </p:nvSpPr>
        <p:spPr>
          <a:xfrm>
            <a:off x="4439553" y="2729617"/>
            <a:ext cx="20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subscriptions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F1151-1363-4290-BC24-B4FDF6C576E4}"/>
              </a:ext>
            </a:extLst>
          </p:cNvPr>
          <p:cNvSpPr txBox="1"/>
          <p:nvPr/>
        </p:nvSpPr>
        <p:spPr>
          <a:xfrm>
            <a:off x="4458035" y="2378860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Business Unit News Carousel</a:t>
            </a: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51297E-DD93-486E-8E37-73B19912CA0D}"/>
              </a:ext>
            </a:extLst>
          </p:cNvPr>
          <p:cNvSpPr txBox="1"/>
          <p:nvPr/>
        </p:nvSpPr>
        <p:spPr>
          <a:xfrm>
            <a:off x="4439553" y="2028103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C737A-652F-48D7-B64B-ACF4DCEDC538}"/>
              </a:ext>
            </a:extLst>
          </p:cNvPr>
          <p:cNvSpPr txBox="1"/>
          <p:nvPr/>
        </p:nvSpPr>
        <p:spPr>
          <a:xfrm>
            <a:off x="566925" y="1494722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8DEBDC2-C9DD-4520-AE2A-1D9933BF74CE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11059-B79F-4E1E-A5FE-F22A45E4DD07}"/>
              </a:ext>
            </a:extLst>
          </p:cNvPr>
          <p:cNvSpPr txBox="1"/>
          <p:nvPr/>
        </p:nvSpPr>
        <p:spPr>
          <a:xfrm>
            <a:off x="566925" y="561441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Customizer</a:t>
            </a:r>
            <a:endParaRPr lang="en-IE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A8FD74-3D7B-4C79-A83B-9A37FAF3CE87}"/>
              </a:ext>
            </a:extLst>
          </p:cNvPr>
          <p:cNvSpPr/>
          <p:nvPr/>
        </p:nvSpPr>
        <p:spPr>
          <a:xfrm>
            <a:off x="3456432" y="561441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CD877-3505-4142-A91E-3159ECA3A7F1}"/>
              </a:ext>
            </a:extLst>
          </p:cNvPr>
          <p:cNvSpPr txBox="1"/>
          <p:nvPr/>
        </p:nvSpPr>
        <p:spPr>
          <a:xfrm>
            <a:off x="566925" y="207497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5855F78-B603-4020-8C75-1E0A91D3DAF4}"/>
              </a:ext>
            </a:extLst>
          </p:cNvPr>
          <p:cNvSpPr/>
          <p:nvPr/>
        </p:nvSpPr>
        <p:spPr>
          <a:xfrm>
            <a:off x="3456432" y="207497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848EB-597B-4887-84F0-205CFEEC269F}"/>
              </a:ext>
            </a:extLst>
          </p:cNvPr>
          <p:cNvSpPr txBox="1"/>
          <p:nvPr/>
        </p:nvSpPr>
        <p:spPr>
          <a:xfrm>
            <a:off x="566925" y="2536641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CEC65C6-416B-4520-9DCA-0B00F899E02D}"/>
              </a:ext>
            </a:extLst>
          </p:cNvPr>
          <p:cNvSpPr/>
          <p:nvPr/>
        </p:nvSpPr>
        <p:spPr>
          <a:xfrm>
            <a:off x="3456432" y="2536641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3C43A-59CE-4A72-A860-36C8785B7102}"/>
              </a:ext>
            </a:extLst>
          </p:cNvPr>
          <p:cNvSpPr txBox="1"/>
          <p:nvPr/>
        </p:nvSpPr>
        <p:spPr>
          <a:xfrm>
            <a:off x="566925" y="2868116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7AC734A-EE2D-4575-9F4F-B5AB45A08397}"/>
              </a:ext>
            </a:extLst>
          </p:cNvPr>
          <p:cNvSpPr/>
          <p:nvPr/>
        </p:nvSpPr>
        <p:spPr>
          <a:xfrm>
            <a:off x="3456432" y="286811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DC4815-B3E7-4812-A798-A1CA8133E079}"/>
              </a:ext>
            </a:extLst>
          </p:cNvPr>
          <p:cNvSpPr/>
          <p:nvPr/>
        </p:nvSpPr>
        <p:spPr>
          <a:xfrm>
            <a:off x="4458035" y="5614416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Footer                                   Link 1   |   Link 2   |   Link 3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1D7D2-C6C5-4335-BF67-A4F3BC44F7BC}"/>
              </a:ext>
            </a:extLst>
          </p:cNvPr>
          <p:cNvSpPr txBox="1"/>
          <p:nvPr/>
        </p:nvSpPr>
        <p:spPr>
          <a:xfrm>
            <a:off x="551768" y="3392970"/>
            <a:ext cx="316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SPFx App Web Part</a:t>
            </a:r>
            <a:endParaRPr lang="en-IE" sz="24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354254C-C22E-4655-9DD0-86C0B538CE84}"/>
              </a:ext>
            </a:extLst>
          </p:cNvPr>
          <p:cNvSpPr/>
          <p:nvPr/>
        </p:nvSpPr>
        <p:spPr>
          <a:xfrm>
            <a:off x="3441275" y="3392970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1" name="Title 3">
            <a:extLst>
              <a:ext uri="{FF2B5EF4-FFF2-40B4-BE49-F238E27FC236}">
                <a16:creationId xmlns:a16="http://schemas.microsoft.com/office/drawing/2014/main" id="{91EEFE63-80E5-4AB9-89BD-1009D020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51" y="1105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SPFx parts</a:t>
            </a:r>
          </a:p>
        </p:txBody>
      </p:sp>
    </p:spTree>
    <p:extLst>
      <p:ext uri="{BB962C8B-B14F-4D97-AF65-F5344CB8AC3E}">
        <p14:creationId xmlns:p14="http://schemas.microsoft.com/office/powerpoint/2010/main" val="467626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065D7-1225-45DE-BF04-A0421EBB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429308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Process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EB9FC47-C16C-44AD-ABBE-5E5A95669B1D}"/>
              </a:ext>
            </a:extLst>
          </p:cNvPr>
          <p:cNvSpPr txBox="1">
            <a:spLocks/>
          </p:cNvSpPr>
          <p:nvPr/>
        </p:nvSpPr>
        <p:spPr>
          <a:xfrm>
            <a:off x="838200" y="183165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Analyze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Identify area of improvements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Make proof of concepts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Measure the performance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1608085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22F0-B2A5-4580-8ADE-464BC65A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AD008-CCA6-4600-8697-4A3192A9C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7908235" cy="4848225"/>
          </a:xfrm>
        </p:spPr>
        <p:txBody>
          <a:bodyPr/>
          <a:lstStyle/>
          <a:p>
            <a:r>
              <a:rPr lang="en-US" dirty="0"/>
              <a:t>Velin Georgiev</a:t>
            </a:r>
          </a:p>
          <a:p>
            <a:r>
              <a:rPr lang="en-US" dirty="0"/>
              <a:t>Software Architect, IceWolf.ie</a:t>
            </a:r>
          </a:p>
          <a:p>
            <a:r>
              <a:rPr lang="en-US" dirty="0"/>
              <a:t>What I do in business</a:t>
            </a:r>
          </a:p>
          <a:p>
            <a:r>
              <a:rPr lang="en-US" dirty="0"/>
              <a:t>Anything else?</a:t>
            </a:r>
          </a:p>
          <a:p>
            <a:endParaRPr lang="en-US" dirty="0"/>
          </a:p>
          <a:p>
            <a:r>
              <a:rPr lang="en-US" dirty="0"/>
              <a:t>Twitter: @VelinGeorgiev</a:t>
            </a:r>
          </a:p>
          <a:p>
            <a:r>
              <a:rPr lang="en-US" dirty="0"/>
              <a:t>Website: IceWolf.ie</a:t>
            </a:r>
          </a:p>
          <a:p>
            <a:r>
              <a:rPr lang="en-US" dirty="0"/>
              <a:t>Blog: https://blog.velingeorgiev.com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9F15F-36EE-407D-A413-E83BC11C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71" y="269710"/>
            <a:ext cx="2356996" cy="235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5790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A4080-6093-4A17-A681-823DA59D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 to analyze the page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B8D8-469A-4E72-8474-50935BA5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Chromium developer tools is a simple, effective way to do it</a:t>
            </a:r>
          </a:p>
        </p:txBody>
      </p:sp>
    </p:spTree>
    <p:extLst>
      <p:ext uri="{BB962C8B-B14F-4D97-AF65-F5344CB8AC3E}">
        <p14:creationId xmlns:p14="http://schemas.microsoft.com/office/powerpoint/2010/main" val="35788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A4080-6093-4A17-A681-823DA59D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package size matters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B8D8-469A-4E72-8474-50935BA5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Packages, external scripts and Webpack bundle analyzer</a:t>
            </a:r>
          </a:p>
        </p:txBody>
      </p:sp>
    </p:spTree>
    <p:extLst>
      <p:ext uri="{BB962C8B-B14F-4D97-AF65-F5344CB8AC3E}">
        <p14:creationId xmlns:p14="http://schemas.microsoft.com/office/powerpoint/2010/main" val="369623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337693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Webpack bundle analyzer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21AE-2954-4A7B-896E-53FEF40F94EA}"/>
              </a:ext>
            </a:extLst>
          </p:cNvPr>
          <p:cNvSpPr txBox="1"/>
          <p:nvPr/>
        </p:nvSpPr>
        <p:spPr>
          <a:xfrm>
            <a:off x="838200" y="2240564"/>
            <a:ext cx="1102156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hlinkClick r:id="rId2"/>
              </a:rPr>
              <a:t>- https://docs.microsoft.com/en-us/sharepoint/dev/spfx/toolchain/optimize-builds-for-production</a:t>
            </a: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>
              <a:hlinkClick r:id="rId3"/>
            </a:endParaRPr>
          </a:p>
          <a:p>
            <a:r>
              <a:rPr lang="en-IE" sz="2400" dirty="0"/>
              <a:t>PnP SPFx Generator</a:t>
            </a:r>
            <a:endParaRPr lang="en-IE" sz="2400" dirty="0">
              <a:hlinkClick r:id="rId3"/>
            </a:endParaRPr>
          </a:p>
          <a:p>
            <a:pPr marL="285750" indent="-285750">
              <a:buFontTx/>
              <a:buChar char="-"/>
            </a:pPr>
            <a:r>
              <a:rPr lang="en-US" sz="3200" dirty="0">
                <a:hlinkClick r:id="rId4"/>
              </a:rPr>
              <a:t>https://pnp.github.io/generator-spfx/</a:t>
            </a:r>
            <a:endParaRPr lang="en-IE" sz="2400" dirty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40308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way to cache data on the browser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607F0-09AB-46BE-A6E9-71586A8C2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storage options</a:t>
            </a:r>
          </a:p>
        </p:txBody>
      </p:sp>
    </p:spTree>
    <p:extLst>
      <p:ext uri="{BB962C8B-B14F-4D97-AF65-F5344CB8AC3E}">
        <p14:creationId xmlns:p14="http://schemas.microsoft.com/office/powerpoint/2010/main" val="53085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data on the client that is not critical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F27A032-3F77-4E85-8872-5DD5EDD5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136" y="1855567"/>
            <a:ext cx="2737112" cy="367307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87D9F15-C249-452B-812B-250E92609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4543" y="1643202"/>
            <a:ext cx="2846822" cy="1897881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672E2E-EF8D-43BE-9545-5340B63818D6}"/>
              </a:ext>
            </a:extLst>
          </p:cNvPr>
          <p:cNvSpPr/>
          <p:nvPr/>
        </p:nvSpPr>
        <p:spPr>
          <a:xfrm>
            <a:off x="3272320" y="2402740"/>
            <a:ext cx="2101709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45FEFD-7CBD-429A-B256-09B83D62049F}"/>
              </a:ext>
            </a:extLst>
          </p:cNvPr>
          <p:cNvSpPr txBox="1"/>
          <p:nvPr/>
        </p:nvSpPr>
        <p:spPr>
          <a:xfrm>
            <a:off x="3891806" y="1964008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</a:t>
            </a:r>
            <a:r>
              <a:rPr lang="en-US" dirty="0" err="1"/>
              <a:t>ms</a:t>
            </a:r>
            <a:endParaRPr lang="en-I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09973F6-B984-4D15-93AF-408DD6646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9804" y="3554468"/>
            <a:ext cx="2989447" cy="199296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B6DE3D-155C-4F92-BBFA-50AF60AFAC1E}"/>
              </a:ext>
            </a:extLst>
          </p:cNvPr>
          <p:cNvSpPr/>
          <p:nvPr/>
        </p:nvSpPr>
        <p:spPr>
          <a:xfrm>
            <a:off x="3272321" y="4398693"/>
            <a:ext cx="4957280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F792D-95FE-400B-AD02-1065DFC9BA8C}"/>
              </a:ext>
            </a:extLst>
          </p:cNvPr>
          <p:cNvSpPr txBox="1"/>
          <p:nvPr/>
        </p:nvSpPr>
        <p:spPr>
          <a:xfrm>
            <a:off x="7169996" y="4029361"/>
            <a:ext cx="86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600 </a:t>
            </a:r>
            <a:r>
              <a:rPr lang="en-US" dirty="0" err="1"/>
              <a:t>ms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A44D1-26BA-40DF-8018-2AA2B3708D5D}"/>
              </a:ext>
            </a:extLst>
          </p:cNvPr>
          <p:cNvSpPr txBox="1"/>
          <p:nvPr/>
        </p:nvSpPr>
        <p:spPr>
          <a:xfrm>
            <a:off x="3123248" y="3515494"/>
            <a:ext cx="3429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 for user profile data to return</a:t>
            </a:r>
          </a:p>
          <a:p>
            <a:r>
              <a:rPr lang="en-US" dirty="0"/>
              <a:t>(Blocking) … then …</a:t>
            </a:r>
            <a:endParaRPr lang="en-IE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4A0A4B1-D230-466E-9F15-A033147E08D8}"/>
              </a:ext>
            </a:extLst>
          </p:cNvPr>
          <p:cNvSpPr/>
          <p:nvPr/>
        </p:nvSpPr>
        <p:spPr>
          <a:xfrm rot="10800000">
            <a:off x="3272320" y="2983803"/>
            <a:ext cx="2101709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7141E9-632C-4130-91C5-D9339293748E}"/>
              </a:ext>
            </a:extLst>
          </p:cNvPr>
          <p:cNvSpPr txBox="1"/>
          <p:nvPr/>
        </p:nvSpPr>
        <p:spPr>
          <a:xfrm>
            <a:off x="5248041" y="148967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Profiles Service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70D03D-755F-4F6A-B830-E13BF17567BD}"/>
              </a:ext>
            </a:extLst>
          </p:cNvPr>
          <p:cNvSpPr txBox="1"/>
          <p:nvPr/>
        </p:nvSpPr>
        <p:spPr>
          <a:xfrm>
            <a:off x="8316575" y="3456432"/>
            <a:ext cx="18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SharePoint list </a:t>
            </a:r>
            <a:r>
              <a:rPr lang="en-US" dirty="0" err="1"/>
              <a:t>api</a:t>
            </a:r>
            <a:endParaRPr lang="en-I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F3235-41FC-4E18-99EE-B7C361C49E8B}"/>
              </a:ext>
            </a:extLst>
          </p:cNvPr>
          <p:cNvSpPr txBox="1"/>
          <p:nvPr/>
        </p:nvSpPr>
        <p:spPr>
          <a:xfrm>
            <a:off x="1276965" y="1825683"/>
            <a:ext cx="95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  <a:endParaRPr lang="en-I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8C8CB-C760-4ECF-9EEA-13F584D20473}"/>
              </a:ext>
            </a:extLst>
          </p:cNvPr>
          <p:cNvSpPr txBox="1"/>
          <p:nvPr/>
        </p:nvSpPr>
        <p:spPr>
          <a:xfrm>
            <a:off x="4666880" y="4755411"/>
            <a:ext cx="14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list items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94917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data on the client that is not critical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FCE03C-7A9F-409D-81D3-C32AB05E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697" y="1219959"/>
            <a:ext cx="1030606" cy="10306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27A032-3F77-4E85-8872-5DD5EDD5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414" y="3174205"/>
            <a:ext cx="1753171" cy="175317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4508E37-B335-49E7-8FAB-E97FF8CB4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843" y="3037045"/>
            <a:ext cx="1656207" cy="165620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87D9F15-C249-452B-812B-250E92609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1784" y="2644821"/>
            <a:ext cx="4217907" cy="2811938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A400EFA2-77B9-41CD-BB68-D9801C2D19E6}"/>
              </a:ext>
            </a:extLst>
          </p:cNvPr>
          <p:cNvSpPr/>
          <p:nvPr/>
        </p:nvSpPr>
        <p:spPr>
          <a:xfrm>
            <a:off x="2778822" y="3865148"/>
            <a:ext cx="2440591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672E2E-EF8D-43BE-9545-5340B63818D6}"/>
              </a:ext>
            </a:extLst>
          </p:cNvPr>
          <p:cNvSpPr/>
          <p:nvPr/>
        </p:nvSpPr>
        <p:spPr>
          <a:xfrm>
            <a:off x="7069723" y="3898532"/>
            <a:ext cx="2101709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45FEFD-7CBD-429A-B256-09B83D62049F}"/>
              </a:ext>
            </a:extLst>
          </p:cNvPr>
          <p:cNvSpPr txBox="1"/>
          <p:nvPr/>
        </p:nvSpPr>
        <p:spPr>
          <a:xfrm>
            <a:off x="7691787" y="349581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</a:t>
            </a:r>
            <a:r>
              <a:rPr lang="en-US" dirty="0" err="1"/>
              <a:t>ms</a:t>
            </a:r>
            <a:endParaRPr lang="en-IE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A544BA0-0380-4DC7-A413-70D188CE9FC9}"/>
              </a:ext>
            </a:extLst>
          </p:cNvPr>
          <p:cNvSpPr/>
          <p:nvPr/>
        </p:nvSpPr>
        <p:spPr>
          <a:xfrm rot="16200000">
            <a:off x="5636427" y="2608094"/>
            <a:ext cx="919145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6217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data on the client that is not critical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FCE03C-7A9F-409D-81D3-C32AB05E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697" y="1219959"/>
            <a:ext cx="1030606" cy="10306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27A032-3F77-4E85-8872-5DD5EDD5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414" y="3174205"/>
            <a:ext cx="1753171" cy="175317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4508E37-B335-49E7-8FAB-E97FF8CB4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843" y="3037045"/>
            <a:ext cx="1656207" cy="165620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87D9F15-C249-452B-812B-250E92609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1784" y="2644821"/>
            <a:ext cx="4217907" cy="2811938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A400EFA2-77B9-41CD-BB68-D9801C2D19E6}"/>
              </a:ext>
            </a:extLst>
          </p:cNvPr>
          <p:cNvSpPr/>
          <p:nvPr/>
        </p:nvSpPr>
        <p:spPr>
          <a:xfrm>
            <a:off x="2778822" y="3865148"/>
            <a:ext cx="2440591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672E2E-EF8D-43BE-9545-5340B63818D6}"/>
              </a:ext>
            </a:extLst>
          </p:cNvPr>
          <p:cNvSpPr/>
          <p:nvPr/>
        </p:nvSpPr>
        <p:spPr>
          <a:xfrm rot="16200000">
            <a:off x="5829789" y="2637056"/>
            <a:ext cx="1077499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E363A30-1510-4538-BAAE-BA53F5CCAF1D}"/>
              </a:ext>
            </a:extLst>
          </p:cNvPr>
          <p:cNvSpPr/>
          <p:nvPr/>
        </p:nvSpPr>
        <p:spPr>
          <a:xfrm rot="9162350">
            <a:off x="2375642" y="2578141"/>
            <a:ext cx="3244428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45FEFD-7CBD-429A-B256-09B83D62049F}"/>
              </a:ext>
            </a:extLst>
          </p:cNvPr>
          <p:cNvSpPr txBox="1"/>
          <p:nvPr/>
        </p:nvSpPr>
        <p:spPr>
          <a:xfrm>
            <a:off x="3465576" y="222427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ms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1764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data on the client that is not critical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4FCE03C-7A9F-409D-81D3-C32AB05EE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0697" y="1219959"/>
            <a:ext cx="1030606" cy="10306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F27A032-3F77-4E85-8872-5DD5EDD58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414" y="3174205"/>
            <a:ext cx="1753171" cy="175317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4508E37-B335-49E7-8FAB-E97FF8CB4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843" y="3037045"/>
            <a:ext cx="1656207" cy="1656207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87D9F15-C249-452B-812B-250E92609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1784" y="2644821"/>
            <a:ext cx="4217907" cy="2811938"/>
          </a:xfrm>
          <a:prstGeom prst="rect">
            <a:avLst/>
          </a:prstGeom>
        </p:spPr>
      </p:pic>
      <p:sp>
        <p:nvSpPr>
          <p:cNvPr id="42" name="Arrow: Right 41">
            <a:extLst>
              <a:ext uri="{FF2B5EF4-FFF2-40B4-BE49-F238E27FC236}">
                <a16:creationId xmlns:a16="http://schemas.microsoft.com/office/drawing/2014/main" id="{A400EFA2-77B9-41CD-BB68-D9801C2D19E6}"/>
              </a:ext>
            </a:extLst>
          </p:cNvPr>
          <p:cNvSpPr/>
          <p:nvPr/>
        </p:nvSpPr>
        <p:spPr>
          <a:xfrm>
            <a:off x="2778822" y="3865148"/>
            <a:ext cx="2440591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672E2E-EF8D-43BE-9545-5340B63818D6}"/>
              </a:ext>
            </a:extLst>
          </p:cNvPr>
          <p:cNvSpPr/>
          <p:nvPr/>
        </p:nvSpPr>
        <p:spPr>
          <a:xfrm rot="16200000">
            <a:off x="5829789" y="2637056"/>
            <a:ext cx="1077499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E363A30-1510-4538-BAAE-BA53F5CCAF1D}"/>
              </a:ext>
            </a:extLst>
          </p:cNvPr>
          <p:cNvSpPr/>
          <p:nvPr/>
        </p:nvSpPr>
        <p:spPr>
          <a:xfrm rot="9162350">
            <a:off x="2375642" y="2578141"/>
            <a:ext cx="3244428" cy="304516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45FEFD-7CBD-429A-B256-09B83D62049F}"/>
              </a:ext>
            </a:extLst>
          </p:cNvPr>
          <p:cNvSpPr txBox="1"/>
          <p:nvPr/>
        </p:nvSpPr>
        <p:spPr>
          <a:xfrm>
            <a:off x="3465576" y="2224272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ms</a:t>
            </a:r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A1598-5701-456C-83D4-4FE46F1AE910}"/>
              </a:ext>
            </a:extLst>
          </p:cNvPr>
          <p:cNvSpPr txBox="1"/>
          <p:nvPr/>
        </p:nvSpPr>
        <p:spPr>
          <a:xfrm>
            <a:off x="6798849" y="1227789"/>
            <a:ext cx="1645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Storage</a:t>
            </a:r>
          </a:p>
          <a:p>
            <a:r>
              <a:rPr lang="en-US" dirty="0"/>
              <a:t>Local Storage</a:t>
            </a:r>
          </a:p>
          <a:p>
            <a:r>
              <a:rPr lang="en-US" dirty="0"/>
              <a:t>Indexed DB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56654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move logic from the client to the server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607F0-09AB-46BE-A6E9-71586A8C2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138861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26" y="147564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Why a server?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180EDF-DCBB-4581-8608-2BE6C7EEA03F}"/>
              </a:ext>
            </a:extLst>
          </p:cNvPr>
          <p:cNvSpPr/>
          <p:nvPr/>
        </p:nvSpPr>
        <p:spPr>
          <a:xfrm>
            <a:off x="6783004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37EEE-FC6F-408A-B4F0-582F12495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365" y="3445345"/>
            <a:ext cx="2130454" cy="1420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ED23A-640B-41CC-A795-AE05BC086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004" y="3445346"/>
            <a:ext cx="2130454" cy="1420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81650D-DD36-45FE-86EC-B531D4F8F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150" y="3445344"/>
            <a:ext cx="2130454" cy="14203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ADBE0B-D0C3-48D1-A87C-278558255DD5}"/>
              </a:ext>
            </a:extLst>
          </p:cNvPr>
          <p:cNvSpPr/>
          <p:nvPr/>
        </p:nvSpPr>
        <p:spPr>
          <a:xfrm>
            <a:off x="9106365" y="3445346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6133AC-F59C-4872-9E3E-F9FE425DB84E}"/>
              </a:ext>
            </a:extLst>
          </p:cNvPr>
          <p:cNvSpPr/>
          <p:nvPr/>
        </p:nvSpPr>
        <p:spPr>
          <a:xfrm>
            <a:off x="4500150" y="3445345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Business unit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529F4-96D0-4BD9-A061-47F17B8D6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151" y="382736"/>
            <a:ext cx="6134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70CE4B-E98B-4A5B-A354-DE105C0FC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151" y="1027997"/>
            <a:ext cx="6743700" cy="466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7B9408-C4A7-4624-A3F2-22E4384F0EAF}"/>
              </a:ext>
            </a:extLst>
          </p:cNvPr>
          <p:cNvSpPr/>
          <p:nvPr/>
        </p:nvSpPr>
        <p:spPr>
          <a:xfrm>
            <a:off x="4500150" y="1494722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0DC921-05F8-41C1-8EC4-75454BA27723}"/>
              </a:ext>
            </a:extLst>
          </p:cNvPr>
          <p:cNvSpPr txBox="1"/>
          <p:nvPr/>
        </p:nvSpPr>
        <p:spPr>
          <a:xfrm>
            <a:off x="4439553" y="3059668"/>
            <a:ext cx="173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Company events</a:t>
            </a:r>
            <a:endParaRPr lang="en-I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A9632-2925-43C8-B5BD-B4300BCED620}"/>
              </a:ext>
            </a:extLst>
          </p:cNvPr>
          <p:cNvSpPr txBox="1"/>
          <p:nvPr/>
        </p:nvSpPr>
        <p:spPr>
          <a:xfrm>
            <a:off x="4439553" y="2729617"/>
            <a:ext cx="20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subscriptions</a:t>
            </a:r>
            <a:endParaRPr lang="en-I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648636-52C7-450D-88B7-61DF29A4E984}"/>
              </a:ext>
            </a:extLst>
          </p:cNvPr>
          <p:cNvSpPr txBox="1"/>
          <p:nvPr/>
        </p:nvSpPr>
        <p:spPr>
          <a:xfrm>
            <a:off x="4458035" y="2378860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User’s Business Unit News Carousel</a:t>
            </a:r>
            <a:endParaRPr lang="en-I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35A033-54C1-457B-BDB2-46BD4582A3EA}"/>
              </a:ext>
            </a:extLst>
          </p:cNvPr>
          <p:cNvSpPr txBox="1"/>
          <p:nvPr/>
        </p:nvSpPr>
        <p:spPr>
          <a:xfrm>
            <a:off x="4439553" y="2028103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605C20C-FF95-4F97-AE06-3D400571C3F7}"/>
              </a:ext>
            </a:extLst>
          </p:cNvPr>
          <p:cNvSpPr/>
          <p:nvPr/>
        </p:nvSpPr>
        <p:spPr>
          <a:xfrm>
            <a:off x="3456432" y="1494722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7C6AD25-1C72-4612-816C-A53D422ED513}"/>
              </a:ext>
            </a:extLst>
          </p:cNvPr>
          <p:cNvSpPr/>
          <p:nvPr/>
        </p:nvSpPr>
        <p:spPr>
          <a:xfrm>
            <a:off x="3456432" y="561441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414B1C-F96D-4D88-B38E-B0EC32F6B0F5}"/>
              </a:ext>
            </a:extLst>
          </p:cNvPr>
          <p:cNvSpPr/>
          <p:nvPr/>
        </p:nvSpPr>
        <p:spPr>
          <a:xfrm>
            <a:off x="3456432" y="207497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AA42069B-FDD3-4A59-8624-8149A3FB5BA9}"/>
              </a:ext>
            </a:extLst>
          </p:cNvPr>
          <p:cNvSpPr/>
          <p:nvPr/>
        </p:nvSpPr>
        <p:spPr>
          <a:xfrm>
            <a:off x="3456432" y="2536641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E6C3C6E-C414-4F12-AF65-D95FE9C44C9F}"/>
              </a:ext>
            </a:extLst>
          </p:cNvPr>
          <p:cNvSpPr/>
          <p:nvPr/>
        </p:nvSpPr>
        <p:spPr>
          <a:xfrm>
            <a:off x="3456432" y="2868116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47D30A3-BBC6-4A31-8C88-62C9E47E5ABA}"/>
              </a:ext>
            </a:extLst>
          </p:cNvPr>
          <p:cNvSpPr/>
          <p:nvPr/>
        </p:nvSpPr>
        <p:spPr>
          <a:xfrm>
            <a:off x="4458035" y="5614416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Footer                                   Link 1   |   Link 2   |   Link 3</a:t>
            </a:r>
            <a:endParaRPr lang="en-IE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5B8AAB1-E170-4967-AD5D-08ECD96D24A7}"/>
              </a:ext>
            </a:extLst>
          </p:cNvPr>
          <p:cNvSpPr/>
          <p:nvPr/>
        </p:nvSpPr>
        <p:spPr>
          <a:xfrm>
            <a:off x="3441275" y="3392970"/>
            <a:ext cx="841248" cy="46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D7309D-13C1-4147-A35A-1D1B512D6224}"/>
              </a:ext>
            </a:extLst>
          </p:cNvPr>
          <p:cNvSpPr txBox="1"/>
          <p:nvPr/>
        </p:nvSpPr>
        <p:spPr>
          <a:xfrm>
            <a:off x="1311062" y="1485546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web requests</a:t>
            </a:r>
            <a:endParaRPr lang="en-IE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25527C-A0A1-410F-ABA1-EA4EEBA85C95}"/>
              </a:ext>
            </a:extLst>
          </p:cNvPr>
          <p:cNvSpPr txBox="1"/>
          <p:nvPr/>
        </p:nvSpPr>
        <p:spPr>
          <a:xfrm>
            <a:off x="1311061" y="2077505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 web requests</a:t>
            </a:r>
            <a:endParaRPr lang="en-IE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01D11C-E932-4B2E-8487-E920814D135F}"/>
              </a:ext>
            </a:extLst>
          </p:cNvPr>
          <p:cNvSpPr txBox="1"/>
          <p:nvPr/>
        </p:nvSpPr>
        <p:spPr>
          <a:xfrm>
            <a:off x="1309682" y="2531070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web requests</a:t>
            </a:r>
            <a:endParaRPr lang="en-IE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E9349A5-3E20-49E6-A359-6A0DCF65D28D}"/>
              </a:ext>
            </a:extLst>
          </p:cNvPr>
          <p:cNvSpPr txBox="1"/>
          <p:nvPr/>
        </p:nvSpPr>
        <p:spPr>
          <a:xfrm>
            <a:off x="1308303" y="2876762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 web requests</a:t>
            </a:r>
            <a:endParaRPr lang="en-IE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2F5E60-AB79-4D0C-9B98-027ECF976BB3}"/>
              </a:ext>
            </a:extLst>
          </p:cNvPr>
          <p:cNvSpPr txBox="1"/>
          <p:nvPr/>
        </p:nvSpPr>
        <p:spPr>
          <a:xfrm>
            <a:off x="1310310" y="3359535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web requests</a:t>
            </a:r>
            <a:endParaRPr lang="en-IE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F88FB8-E63B-41F2-ADAA-4A8937541D40}"/>
              </a:ext>
            </a:extLst>
          </p:cNvPr>
          <p:cNvSpPr txBox="1"/>
          <p:nvPr/>
        </p:nvSpPr>
        <p:spPr>
          <a:xfrm>
            <a:off x="1308303" y="5614416"/>
            <a:ext cx="2085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 web requests</a:t>
            </a:r>
            <a:endParaRPr lang="en-IE" sz="2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A3C398-B9C1-4AE3-93BE-2935FEB61212}"/>
              </a:ext>
            </a:extLst>
          </p:cNvPr>
          <p:cNvSpPr txBox="1"/>
          <p:nvPr/>
        </p:nvSpPr>
        <p:spPr>
          <a:xfrm>
            <a:off x="4439553" y="6290598"/>
            <a:ext cx="6112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23 web requests in total</a:t>
            </a:r>
            <a:endParaRPr lang="en-IE" sz="1800" dirty="0"/>
          </a:p>
        </p:txBody>
      </p:sp>
    </p:spTree>
    <p:extLst>
      <p:ext uri="{BB962C8B-B14F-4D97-AF65-F5344CB8AC3E}">
        <p14:creationId xmlns:p14="http://schemas.microsoft.com/office/powerpoint/2010/main" val="363709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4A1F4-7EDD-4AAE-913C-A20DAC0F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01778-F024-4799-829E-E429F439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customer case</a:t>
            </a:r>
          </a:p>
          <a:p>
            <a:r>
              <a:rPr lang="en-US" dirty="0"/>
              <a:t>A way to analyze the page performance</a:t>
            </a:r>
          </a:p>
          <a:p>
            <a:r>
              <a:rPr lang="en-US" dirty="0"/>
              <a:t>SPFx package size matters</a:t>
            </a:r>
          </a:p>
          <a:p>
            <a:r>
              <a:rPr lang="en-US" dirty="0"/>
              <a:t>A way to cache data on the browser</a:t>
            </a:r>
          </a:p>
          <a:p>
            <a:r>
              <a:rPr lang="en-US" dirty="0"/>
              <a:t>A way to move logic from the client to the server</a:t>
            </a:r>
          </a:p>
          <a:p>
            <a:r>
              <a:rPr lang="en-US" sz="2800" dirty="0">
                <a:solidFill>
                  <a:schemeClr val="tx1"/>
                </a:solidFill>
              </a:rPr>
              <a:t>Change the way you</a:t>
            </a:r>
            <a:r>
              <a:rPr lang="en-US" dirty="0"/>
              <a:t> work (u</a:t>
            </a:r>
            <a:r>
              <a:rPr lang="en-US" sz="2800" dirty="0">
                <a:solidFill>
                  <a:schemeClr val="tx1"/>
                </a:solidFill>
              </a:rPr>
              <a:t>pfront savings)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46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Aggregate data on the 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2D869-3BFF-4B2A-807D-83C848F282F9}"/>
              </a:ext>
            </a:extLst>
          </p:cNvPr>
          <p:cNvSpPr txBox="1"/>
          <p:nvPr/>
        </p:nvSpPr>
        <p:spPr>
          <a:xfrm>
            <a:off x="4025025" y="1770971"/>
            <a:ext cx="2616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20 web requests</a:t>
            </a:r>
            <a:endParaRPr lang="en-IE" sz="1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4328C3-FBBE-4DAB-96DB-3D74861B2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2248" y="2790466"/>
            <a:ext cx="1552287" cy="15522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14F5BB7-36CD-4743-91F8-6BB9E21E9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0959" y="2485871"/>
            <a:ext cx="3242217" cy="2161478"/>
          </a:xfrm>
          <a:prstGeom prst="rect">
            <a:avLst/>
          </a:prstGeom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C984EF1B-2298-4F53-BCD5-A1B5EE7BAEC6}"/>
              </a:ext>
            </a:extLst>
          </p:cNvPr>
          <p:cNvSpPr/>
          <p:nvPr/>
        </p:nvSpPr>
        <p:spPr>
          <a:xfrm rot="5400000">
            <a:off x="4770718" y="-10047"/>
            <a:ext cx="608407" cy="512064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F77E2645-41A4-4B28-B92C-FCD208EC4319}"/>
              </a:ext>
            </a:extLst>
          </p:cNvPr>
          <p:cNvSpPr/>
          <p:nvPr/>
        </p:nvSpPr>
        <p:spPr>
          <a:xfrm rot="16200000">
            <a:off x="4770718" y="2086636"/>
            <a:ext cx="608407" cy="512064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833FB-5574-457A-9784-B31BE61B66A5}"/>
              </a:ext>
            </a:extLst>
          </p:cNvPr>
          <p:cNvSpPr txBox="1"/>
          <p:nvPr/>
        </p:nvSpPr>
        <p:spPr>
          <a:xfrm>
            <a:off x="3346704" y="5157216"/>
            <a:ext cx="3902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JSON file </a:t>
            </a:r>
            <a:r>
              <a:rPr lang="en-US" b="0" i="0" dirty="0">
                <a:solidFill>
                  <a:srgbClr val="1B1B1B"/>
                </a:solidFill>
                <a:effectLst/>
                <a:latin typeface="Segoe UI" panose="020B0502040204020203" pitchFamily="34" charset="0"/>
              </a:rPr>
              <a:t>295 kB (GZIP 49.6 kB)</a:t>
            </a:r>
          </a:p>
          <a:p>
            <a:endParaRPr lang="en-I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282329-1027-40F1-ACE9-8290BB25DFEB}"/>
              </a:ext>
            </a:extLst>
          </p:cNvPr>
          <p:cNvSpPr txBox="1"/>
          <p:nvPr/>
        </p:nvSpPr>
        <p:spPr>
          <a:xfrm>
            <a:off x="2820255" y="3413949"/>
            <a:ext cx="20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Pre-Processing data</a:t>
            </a:r>
            <a:endParaRPr lang="en-IE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760FEA5-F3AC-42D0-B8A9-251D05227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6705" y="2790466"/>
            <a:ext cx="1514189" cy="15141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435446-6A6D-45F0-950F-0983C1852A67}"/>
              </a:ext>
            </a:extLst>
          </p:cNvPr>
          <p:cNvCxnSpPr/>
          <p:nvPr/>
        </p:nvCxnSpPr>
        <p:spPr>
          <a:xfrm flipH="1">
            <a:off x="9198864" y="3598615"/>
            <a:ext cx="1271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1B74D8-D391-4342-BC7B-A889C6E380C8}"/>
              </a:ext>
            </a:extLst>
          </p:cNvPr>
          <p:cNvSpPr txBox="1"/>
          <p:nvPr/>
        </p:nvSpPr>
        <p:spPr>
          <a:xfrm>
            <a:off x="9302829" y="3654134"/>
            <a:ext cx="1167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</a:t>
            </a:r>
            <a:r>
              <a:rPr lang="en-US" dirty="0" err="1"/>
              <a:t>ms</a:t>
            </a:r>
            <a:endParaRPr lang="en-US" dirty="0"/>
          </a:p>
          <a:p>
            <a:endParaRPr lang="en-US" dirty="0"/>
          </a:p>
          <a:p>
            <a:r>
              <a:rPr lang="en-US" dirty="0"/>
              <a:t>instead of </a:t>
            </a:r>
          </a:p>
          <a:p>
            <a:endParaRPr lang="en-US" dirty="0"/>
          </a:p>
          <a:p>
            <a:r>
              <a:rPr lang="en-US" dirty="0"/>
              <a:t>2 sec</a:t>
            </a:r>
            <a:endParaRPr lang="en-I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0A1E1-10EA-49F8-B198-ECA919CAF2C2}"/>
              </a:ext>
            </a:extLst>
          </p:cNvPr>
          <p:cNvSpPr txBox="1"/>
          <p:nvPr/>
        </p:nvSpPr>
        <p:spPr>
          <a:xfrm>
            <a:off x="1222248" y="1781668"/>
            <a:ext cx="152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  <a:r>
              <a:rPr lang="en-US" dirty="0" err="1"/>
              <a:t>WebJob</a:t>
            </a:r>
            <a:endParaRPr lang="en-US" dirty="0"/>
          </a:p>
          <a:p>
            <a:r>
              <a:rPr lang="en-US" dirty="0"/>
              <a:t>every 9 mins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92988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the way you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541BA8-2C18-484C-868D-FD94C3F2A9B1}"/>
              </a:ext>
            </a:extLst>
          </p:cNvPr>
          <p:cNvSpPr txBox="1"/>
          <p:nvPr/>
        </p:nvSpPr>
        <p:spPr>
          <a:xfrm>
            <a:off x="185166" y="1280728"/>
            <a:ext cx="116654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Create a team manifest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Use pull requests </a:t>
            </a:r>
          </a:p>
          <a:p>
            <a:pPr marL="342900" indent="-342900">
              <a:buFontTx/>
              <a:buChar char="-"/>
            </a:pPr>
            <a:r>
              <a:rPr lang="en-US" sz="4000" dirty="0"/>
              <a:t>Create small pull requests more often</a:t>
            </a:r>
            <a:endParaRPr lang="en-US" sz="4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Review the pul</a:t>
            </a:r>
            <a:r>
              <a:rPr lang="en-US" sz="4000" dirty="0"/>
              <a:t>l requests</a:t>
            </a:r>
            <a:endParaRPr lang="en-US" sz="4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Include unit tests</a:t>
            </a:r>
          </a:p>
          <a:p>
            <a:pPr marL="342900" indent="-342900">
              <a:buFontTx/>
              <a:buChar char="-"/>
            </a:pPr>
            <a:r>
              <a:rPr lang="en-US" sz="4000" dirty="0"/>
              <a:t>Use DevOps pipeline to fail build on unit test fail</a:t>
            </a:r>
          </a:p>
          <a:p>
            <a:pPr marL="342900" indent="-342900">
              <a:buFontTx/>
              <a:buChar char="-"/>
            </a:pPr>
            <a:r>
              <a:rPr lang="en-US" sz="4000" dirty="0">
                <a:solidFill>
                  <a:schemeClr val="tx1"/>
                </a:solidFill>
              </a:rPr>
              <a:t>Do not let vendor deliver package without review</a:t>
            </a:r>
          </a:p>
        </p:txBody>
      </p:sp>
    </p:spTree>
    <p:extLst>
      <p:ext uri="{BB962C8B-B14F-4D97-AF65-F5344CB8AC3E}">
        <p14:creationId xmlns:p14="http://schemas.microsoft.com/office/powerpoint/2010/main" val="2484442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56" y="319405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Additional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21AE-2954-4A7B-896E-53FEF40F94EA}"/>
              </a:ext>
            </a:extLst>
          </p:cNvPr>
          <p:cNvSpPr txBox="1"/>
          <p:nvPr/>
        </p:nvSpPr>
        <p:spPr>
          <a:xfrm>
            <a:off x="655320" y="1644134"/>
            <a:ext cx="105156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- </a:t>
            </a:r>
            <a:r>
              <a:rPr lang="en-IE" sz="2800" dirty="0"/>
              <a:t>Remove ADALJS, SPFx has build in mechanism for calling 3</a:t>
            </a:r>
            <a:r>
              <a:rPr lang="en-IE" sz="2800" baseline="30000" dirty="0"/>
              <a:t>rd</a:t>
            </a:r>
            <a:r>
              <a:rPr lang="en-IE" sz="2800" dirty="0"/>
              <a:t> party APIs</a:t>
            </a:r>
          </a:p>
          <a:p>
            <a:r>
              <a:rPr lang="en-IE" sz="2800" dirty="0"/>
              <a:t>- Use your own CDN (not the Office 365 CDN) for better cache control</a:t>
            </a:r>
          </a:p>
          <a:p>
            <a:r>
              <a:rPr lang="en-IE" sz="2800" dirty="0"/>
              <a:t>- Decommission Internet Explorer</a:t>
            </a:r>
          </a:p>
          <a:p>
            <a:r>
              <a:rPr lang="en-IE" sz="2800" dirty="0"/>
              <a:t>- Long and short polling in JavaScript will destroy your page performance</a:t>
            </a:r>
          </a:p>
          <a:p>
            <a:r>
              <a:rPr lang="en-US" sz="2800" b="0" dirty="0">
                <a:effectLst/>
              </a:rPr>
              <a:t>- SharePoint Framework performance optimization list</a:t>
            </a:r>
            <a:endParaRPr lang="en-IE" sz="2800" dirty="0"/>
          </a:p>
          <a:p>
            <a:r>
              <a:rPr lang="en-IE" sz="2800" dirty="0">
                <a:hlinkClick r:id="rId2"/>
              </a:rPr>
              <a:t>https://blog.velingeorgiev.com/sharepoint-framework-performance-optimization</a:t>
            </a:r>
            <a:endParaRPr lang="en-IE" sz="2800" dirty="0"/>
          </a:p>
          <a:p>
            <a:endParaRPr lang="en-IE" sz="2800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03548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337693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Libraries and tools for client cashing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21AE-2954-4A7B-896E-53FEF40F94EA}"/>
              </a:ext>
            </a:extLst>
          </p:cNvPr>
          <p:cNvSpPr txBox="1"/>
          <p:nvPr/>
        </p:nvSpPr>
        <p:spPr>
          <a:xfrm>
            <a:off x="838200" y="2240564"/>
            <a:ext cx="110215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E" sz="2400" dirty="0">
                <a:hlinkClick r:id="rId2"/>
              </a:rPr>
              <a:t>Consider native </a:t>
            </a:r>
            <a:r>
              <a:rPr lang="en-IE" sz="2400" dirty="0" err="1">
                <a:hlinkClick r:id="rId2"/>
              </a:rPr>
              <a:t>apis</a:t>
            </a:r>
            <a:r>
              <a:rPr lang="en-IE" sz="2400" dirty="0"/>
              <a:t> </a:t>
            </a:r>
          </a:p>
          <a:p>
            <a:pPr marL="285750" indent="-285750">
              <a:buFontTx/>
              <a:buChar char="-"/>
            </a:pPr>
            <a:r>
              <a:rPr lang="en-IE" sz="2400" dirty="0">
                <a:hlinkClick r:id="rId3"/>
              </a:rPr>
              <a:t>https://github.com/localForage/localForage</a:t>
            </a:r>
          </a:p>
          <a:p>
            <a:pPr marL="285750" indent="-285750">
              <a:buFontTx/>
              <a:buChar char="-"/>
            </a:pPr>
            <a:r>
              <a:rPr lang="en-IE" sz="2400" dirty="0">
                <a:hlinkClick r:id="rId3"/>
              </a:rPr>
              <a:t>https://github.com/marcuswestin/store.js</a:t>
            </a:r>
            <a:endParaRPr lang="en-IE" sz="2400" dirty="0"/>
          </a:p>
          <a:p>
            <a:pPr marL="285750" indent="-285750">
              <a:buFontTx/>
              <a:buChar char="-"/>
            </a:pPr>
            <a:r>
              <a:rPr lang="en-IE" sz="2400" dirty="0">
                <a:hlinkClick r:id="rId4"/>
              </a:rPr>
              <a:t>https://github.com/gruns/ImmortalDB</a:t>
            </a: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>
              <a:hlinkClick r:id="rId5"/>
            </a:endParaRPr>
          </a:p>
          <a:p>
            <a:r>
              <a:rPr lang="en-IE" sz="2400" dirty="0"/>
              <a:t>PnP Sample</a:t>
            </a:r>
            <a:endParaRPr lang="en-IE" sz="2400" dirty="0">
              <a:hlinkClick r:id="rId5"/>
            </a:endParaRPr>
          </a:p>
          <a:p>
            <a:pPr marL="285750" indent="-285750">
              <a:buFontTx/>
              <a:buChar char="-"/>
            </a:pPr>
            <a:r>
              <a:rPr lang="en-IE" sz="2400" dirty="0">
                <a:hlinkClick r:id="rId5"/>
              </a:rPr>
              <a:t>https://github.com/pnp/sp-dev-fx-webparts/tree/master/samples/react-offline-first</a:t>
            </a: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2343927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3959D9-1107-4968-977C-AE1B9B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26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45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337693"/>
            <a:ext cx="10515600" cy="878743"/>
          </a:xfrm>
        </p:spPr>
        <p:txBody>
          <a:bodyPr>
            <a:normAutofit/>
          </a:bodyPr>
          <a:lstStyle/>
          <a:p>
            <a:r>
              <a:rPr lang="en-US" dirty="0"/>
              <a:t>The source from the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A21AE-2954-4A7B-896E-53FEF40F94EA}"/>
              </a:ext>
            </a:extLst>
          </p:cNvPr>
          <p:cNvSpPr txBox="1"/>
          <p:nvPr/>
        </p:nvSpPr>
        <p:spPr>
          <a:xfrm>
            <a:off x="838200" y="2240564"/>
            <a:ext cx="110215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dirty="0">
                <a:hlinkClick r:id="rId2"/>
              </a:rPr>
              <a:t>https://github.com/VelinGeorgiev/Ways-to-Optimzie-SPFx-Demos</a:t>
            </a:r>
            <a:endParaRPr lang="en-IE" sz="2400" dirty="0"/>
          </a:p>
          <a:p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/>
          </a:p>
          <a:p>
            <a:pPr marL="285750" indent="-285750">
              <a:buFontTx/>
              <a:buChar char="-"/>
            </a:pPr>
            <a:endParaRPr lang="en-IE" sz="2400" dirty="0"/>
          </a:p>
          <a:p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787108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5B5-E405-4C7C-9D98-469586DB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for the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97FB-8888-416E-9A39-C838AFF3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899367"/>
            <a:ext cx="10515600" cy="48482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Hey! Here are some tasks for you</a:t>
            </a:r>
          </a:p>
          <a:p>
            <a:pPr lvl="1"/>
            <a:r>
              <a:rPr lang="en-US" dirty="0"/>
              <a:t>Choose one of the four Title slide templates for your cover slide</a:t>
            </a:r>
          </a:p>
          <a:p>
            <a:pPr lvl="2"/>
            <a:r>
              <a:rPr lang="en-US" dirty="0"/>
              <a:t>Fill in the Session Title and your personal information</a:t>
            </a:r>
          </a:p>
          <a:p>
            <a:pPr lvl="2"/>
            <a:r>
              <a:rPr lang="en-US" dirty="0"/>
              <a:t>Go to View -&gt; Slide Master and update the speaker’s picture with yours</a:t>
            </a:r>
          </a:p>
          <a:p>
            <a:pPr lvl="1"/>
            <a:r>
              <a:rPr lang="en-US" dirty="0"/>
              <a:t>Update the speaker’s picture in the “About me” slide</a:t>
            </a:r>
          </a:p>
          <a:p>
            <a:pPr lvl="2"/>
            <a:r>
              <a:rPr lang="en-US" dirty="0"/>
              <a:t>And provide some useful information about yourself … </a:t>
            </a:r>
          </a:p>
          <a:p>
            <a:pPr lvl="3"/>
            <a:r>
              <a:rPr lang="en-US" dirty="0"/>
              <a:t>Never mind about the “impostor syndrome”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Save the presentation file naming it like</a:t>
            </a:r>
          </a:p>
          <a:p>
            <a:pPr lvl="2"/>
            <a:r>
              <a:rPr lang="en-US" dirty="0"/>
              <a:t>FirstName-LastName-Session-Title.pptx</a:t>
            </a:r>
          </a:p>
          <a:p>
            <a:pPr lvl="1"/>
            <a:r>
              <a:rPr lang="en-US" dirty="0"/>
              <a:t>Record the video of your session (MP4 Full HD 1920x1080)</a:t>
            </a:r>
          </a:p>
          <a:p>
            <a:pPr lvl="2"/>
            <a:r>
              <a:rPr lang="en-US" dirty="0"/>
              <a:t>Name the video file like</a:t>
            </a:r>
          </a:p>
          <a:p>
            <a:pPr lvl="3"/>
            <a:r>
              <a:rPr lang="en-US" dirty="0"/>
              <a:t>FirstName-LastName-Session-Title.mp4</a:t>
            </a:r>
          </a:p>
          <a:p>
            <a:pPr lvl="2"/>
            <a:r>
              <a:rPr lang="en-US" dirty="0"/>
              <a:t>Remember that sessions last 30 minutes (no more, no less </a:t>
            </a:r>
            <a:r>
              <a:rPr lang="en-US" dirty="0">
                <a:sym typeface="Wingdings" panose="05000000000000000000" pitchFamily="2" charset="2"/>
              </a:rPr>
              <a:t>!)</a:t>
            </a:r>
          </a:p>
          <a:p>
            <a:pPr lvl="1"/>
            <a:r>
              <a:rPr lang="en-US" dirty="0"/>
              <a:t>Upload your presentation and video</a:t>
            </a:r>
          </a:p>
          <a:p>
            <a:pPr lvl="2"/>
            <a:r>
              <a:rPr lang="en-US" dirty="0"/>
              <a:t>Deadline? August 21st 2020 (please …) </a:t>
            </a:r>
          </a:p>
          <a:p>
            <a:pPr lvl="2"/>
            <a:r>
              <a:rPr lang="en-US" dirty="0"/>
              <a:t>Where? Teams channel dedicated to the PnP Virtual Conference, use the “</a:t>
            </a:r>
            <a:r>
              <a:rPr lang="en-US" dirty="0">
                <a:hlinkClick r:id="rId2"/>
              </a:rPr>
              <a:t>September-2020-Edition</a:t>
            </a:r>
            <a:r>
              <a:rPr lang="en-US" dirty="0"/>
              <a:t>” target folder</a:t>
            </a:r>
          </a:p>
          <a:p>
            <a:r>
              <a:rPr lang="en-US" dirty="0"/>
              <a:t>Have fun and 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9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27335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4A1F4-7EDD-4AAE-913C-A20DAC0F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01778-F024-4799-829E-E429F439F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88" y="1477200"/>
            <a:ext cx="11113008" cy="5015675"/>
          </a:xfrm>
        </p:spPr>
        <p:txBody>
          <a:bodyPr>
            <a:noAutofit/>
          </a:bodyPr>
          <a:lstStyle/>
          <a:p>
            <a:endParaRPr lang="en-US" b="0" i="0" dirty="0">
              <a:solidFill>
                <a:srgbClr val="252B2F"/>
              </a:solidFill>
              <a:effectLst/>
              <a:latin typeface="Gordita-Regular"/>
            </a:endParaRPr>
          </a:p>
          <a:p>
            <a:endParaRPr lang="en-US" dirty="0">
              <a:solidFill>
                <a:srgbClr val="252B2F"/>
              </a:solidFill>
              <a:latin typeface="Gordita-Regular"/>
            </a:endParaRPr>
          </a:p>
          <a:p>
            <a:endParaRPr lang="en-US" b="0" i="0" dirty="0">
              <a:solidFill>
                <a:srgbClr val="252B2F"/>
              </a:solidFill>
              <a:effectLst/>
              <a:latin typeface="Gordita-Regular"/>
            </a:endParaRPr>
          </a:p>
          <a:p>
            <a:pPr marL="0" indent="0">
              <a:buNone/>
            </a:pPr>
            <a:r>
              <a:rPr lang="en-US" sz="3600" b="0" i="0" dirty="0">
                <a:solidFill>
                  <a:srgbClr val="252B2F"/>
                </a:solidFill>
                <a:effectLst/>
                <a:latin typeface="Gordita-Regular"/>
              </a:rPr>
              <a:t>47% of customers expect a webpage to </a:t>
            </a:r>
            <a:r>
              <a:rPr lang="en-US" sz="3600" b="0" i="0" dirty="0">
                <a:solidFill>
                  <a:srgbClr val="252B2F"/>
                </a:solidFill>
                <a:effectLst/>
                <a:latin typeface="Gordita-Regular"/>
                <a:hlinkClick r:id="rId3"/>
              </a:rPr>
              <a:t>load in 2 seconds </a:t>
            </a:r>
            <a:r>
              <a:rPr lang="en-US" sz="3600" b="0" i="0" dirty="0">
                <a:solidFill>
                  <a:srgbClr val="252B2F"/>
                </a:solidFill>
                <a:effectLst/>
                <a:latin typeface="Gordita-Regular"/>
              </a:rPr>
              <a:t>or less.</a:t>
            </a:r>
          </a:p>
        </p:txBody>
      </p:sp>
    </p:spTree>
    <p:extLst>
      <p:ext uri="{BB962C8B-B14F-4D97-AF65-F5344CB8AC3E}">
        <p14:creationId xmlns:p14="http://schemas.microsoft.com/office/powerpoint/2010/main" val="231363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customer Intranet case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47354FE-AB9B-40F7-8AD8-8D8B498C4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How is the homepage looking?</a:t>
            </a:r>
          </a:p>
        </p:txBody>
      </p:sp>
    </p:spTree>
    <p:extLst>
      <p:ext uri="{BB962C8B-B14F-4D97-AF65-F5344CB8AC3E}">
        <p14:creationId xmlns:p14="http://schemas.microsoft.com/office/powerpoint/2010/main" val="241156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065D7-1225-45DE-BF04-A0421EBB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5731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Intranet home page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50F563-6FE9-4E2B-80C3-8FD0960863C3}"/>
              </a:ext>
            </a:extLst>
          </p:cNvPr>
          <p:cNvSpPr/>
          <p:nvPr/>
        </p:nvSpPr>
        <p:spPr>
          <a:xfrm>
            <a:off x="7640426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C31757-DA5D-468F-BF63-44BAF9BEE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787" y="3453950"/>
            <a:ext cx="2130454" cy="1420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E770B-36AD-4F13-8D23-D10A25C9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426" y="3453951"/>
            <a:ext cx="2130454" cy="1420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D4BA58-4FFD-49C7-95AB-C680F737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572" y="3453949"/>
            <a:ext cx="2130454" cy="14203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543B5E-4F3A-46D4-8F7B-C7D11587854A}"/>
              </a:ext>
            </a:extLst>
          </p:cNvPr>
          <p:cNvSpPr/>
          <p:nvPr/>
        </p:nvSpPr>
        <p:spPr>
          <a:xfrm>
            <a:off x="9963787" y="3453951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FC30D-1474-433D-BFC3-BDF745040497}"/>
              </a:ext>
            </a:extLst>
          </p:cNvPr>
          <p:cNvSpPr/>
          <p:nvPr/>
        </p:nvSpPr>
        <p:spPr>
          <a:xfrm>
            <a:off x="5357572" y="3453950"/>
            <a:ext cx="2130454" cy="1917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News Title 1</a:t>
            </a:r>
            <a:endParaRPr lang="en-IE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44D4A9-A21C-4FD3-8550-3E360418F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543" y="1278848"/>
            <a:ext cx="61341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91501-4623-4F93-B056-3A327C47A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543" y="1924109"/>
            <a:ext cx="6743700" cy="466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81DCC5-D1B4-4772-BEC2-B9E93B530209}"/>
              </a:ext>
            </a:extLst>
          </p:cNvPr>
          <p:cNvSpPr/>
          <p:nvPr/>
        </p:nvSpPr>
        <p:spPr>
          <a:xfrm>
            <a:off x="5350542" y="2390834"/>
            <a:ext cx="6743699" cy="4667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 Navigation                                   Link 1   |   Link 2   |   Link 3</a:t>
            </a:r>
            <a:endParaRPr lang="en-I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3DD88-59CA-43FB-816D-6FF67D56410D}"/>
              </a:ext>
            </a:extLst>
          </p:cNvPr>
          <p:cNvSpPr txBox="1"/>
          <p:nvPr/>
        </p:nvSpPr>
        <p:spPr>
          <a:xfrm>
            <a:off x="5256150" y="2971088"/>
            <a:ext cx="316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 Company News Carousel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76632F-796B-4513-9667-110D2282B45F}"/>
              </a:ext>
            </a:extLst>
          </p:cNvPr>
          <p:cNvSpPr txBox="1"/>
          <p:nvPr/>
        </p:nvSpPr>
        <p:spPr>
          <a:xfrm>
            <a:off x="931428" y="2644170"/>
            <a:ext cx="3886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2.0 – 2.4 M </a:t>
            </a:r>
          </a:p>
          <a:p>
            <a:r>
              <a:rPr lang="en-US" sz="4800" dirty="0"/>
              <a:t>hits per month</a:t>
            </a:r>
            <a:endParaRPr lang="en-IE" sz="4800" dirty="0"/>
          </a:p>
        </p:txBody>
      </p:sp>
    </p:spTree>
    <p:extLst>
      <p:ext uri="{BB962C8B-B14F-4D97-AF65-F5344CB8AC3E}">
        <p14:creationId xmlns:p14="http://schemas.microsoft.com/office/powerpoint/2010/main" val="152402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4065D7-1225-45DE-BF04-A0421EBB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were the metrics showing?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DEA00-0704-46B6-8B14-01E020B1428D}"/>
              </a:ext>
            </a:extLst>
          </p:cNvPr>
          <p:cNvSpPr txBox="1"/>
          <p:nvPr/>
        </p:nvSpPr>
        <p:spPr>
          <a:xfrm>
            <a:off x="283464" y="1444086"/>
            <a:ext cx="128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Before</a:t>
            </a:r>
            <a:endParaRPr lang="en-IE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876CD-BE99-4742-8EAD-58A04D18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028863"/>
            <a:ext cx="10499335" cy="2800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836B39-3719-42C8-A066-7A0FADAFDB49}"/>
              </a:ext>
            </a:extLst>
          </p:cNvPr>
          <p:cNvSpPr txBox="1"/>
          <p:nvPr/>
        </p:nvSpPr>
        <p:spPr>
          <a:xfrm>
            <a:off x="11137392" y="5012020"/>
            <a:ext cx="1119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 </a:t>
            </a:r>
            <a:endParaRPr lang="en-IE" sz="3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F846B51-D165-4086-A75D-622683D89D24}"/>
              </a:ext>
            </a:extLst>
          </p:cNvPr>
          <p:cNvSpPr/>
          <p:nvPr/>
        </p:nvSpPr>
        <p:spPr>
          <a:xfrm rot="13333187">
            <a:off x="9910415" y="4459361"/>
            <a:ext cx="1145282" cy="1105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90714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A58A28-7139-4BA0-87DB-E883F7C9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118521"/>
            <a:ext cx="11245783" cy="2971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DDEA00-0704-46B6-8B14-01E020B1428D}"/>
              </a:ext>
            </a:extLst>
          </p:cNvPr>
          <p:cNvSpPr txBox="1"/>
          <p:nvPr/>
        </p:nvSpPr>
        <p:spPr>
          <a:xfrm>
            <a:off x="283464" y="1444086"/>
            <a:ext cx="1026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After</a:t>
            </a:r>
            <a:endParaRPr lang="en-IE" sz="320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03661118-5148-4328-A68B-9FFAC77F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were the metrics showing?</a:t>
            </a:r>
          </a:p>
        </p:txBody>
      </p:sp>
    </p:spTree>
    <p:extLst>
      <p:ext uri="{BB962C8B-B14F-4D97-AF65-F5344CB8AC3E}">
        <p14:creationId xmlns:p14="http://schemas.microsoft.com/office/powerpoint/2010/main" val="672396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P-Virtual-Conference-Sep-2020.potx" id="{38EBA5BF-4F8F-439E-9441-3479230F32BB}" vid="{186C217D-5D51-42A8-B671-2012D0B2C8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2" ma:contentTypeDescription="Create a new document." ma:contentTypeScope="" ma:versionID="d02f06a71c76430921e81eb5e58ef58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3402702269d13ac697cfe1994138c5a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797FC-528A-483D-919D-02E4FEDE86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E56214-70C1-46DE-8B59-6F2A88AD9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60BC44-5478-4504-A968-1E7C381691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PnP-Virtual-Conference-Sep-2020</Template>
  <TotalTime>1368</TotalTime>
  <Words>1368</Words>
  <Application>Microsoft Office PowerPoint</Application>
  <PresentationFormat>Widescreen</PresentationFormat>
  <Paragraphs>413</Paragraphs>
  <Slides>37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-apple-system</vt:lpstr>
      <vt:lpstr>Arial</vt:lpstr>
      <vt:lpstr>Calibri</vt:lpstr>
      <vt:lpstr>Calibri Light</vt:lpstr>
      <vt:lpstr>Gordita-Regular</vt:lpstr>
      <vt:lpstr>inherit</vt:lpstr>
      <vt:lpstr>Segoe UI</vt:lpstr>
      <vt:lpstr>Office Theme</vt:lpstr>
      <vt:lpstr>Ways to optimize SPFx highly customized Intranet homepage</vt:lpstr>
      <vt:lpstr>About me</vt:lpstr>
      <vt:lpstr>Agenda</vt:lpstr>
      <vt:lpstr>Why?</vt:lpstr>
      <vt:lpstr>Why?</vt:lpstr>
      <vt:lpstr>Real customer Intranet case</vt:lpstr>
      <vt:lpstr>Intranet home page</vt:lpstr>
      <vt:lpstr>What were the metrics showing?</vt:lpstr>
      <vt:lpstr>What were the metrics showing?</vt:lpstr>
      <vt:lpstr>Why are the metrics so bad?</vt:lpstr>
      <vt:lpstr>Why are the metrics so bad?</vt:lpstr>
      <vt:lpstr>Intranet home page</vt:lpstr>
      <vt:lpstr>Intranet home page</vt:lpstr>
      <vt:lpstr>SPFx parts</vt:lpstr>
      <vt:lpstr>SPFx parts</vt:lpstr>
      <vt:lpstr>SPFx parts</vt:lpstr>
      <vt:lpstr>SPFx parts</vt:lpstr>
      <vt:lpstr>SPFx parts</vt:lpstr>
      <vt:lpstr>The Process</vt:lpstr>
      <vt:lpstr>Way to analyze the page performance</vt:lpstr>
      <vt:lpstr>SPFx package size matters</vt:lpstr>
      <vt:lpstr>Webpack bundle analyzer</vt:lpstr>
      <vt:lpstr>A way to cache data on the browser</vt:lpstr>
      <vt:lpstr>Cache data on the client that is not critical</vt:lpstr>
      <vt:lpstr>Cache data on the client that is not critical</vt:lpstr>
      <vt:lpstr>Cache data on the client that is not critical</vt:lpstr>
      <vt:lpstr>Cache data on the client that is not critical</vt:lpstr>
      <vt:lpstr>Ways to move logic from the client to the server</vt:lpstr>
      <vt:lpstr>Why a server?</vt:lpstr>
      <vt:lpstr>Aggregate data on the server</vt:lpstr>
      <vt:lpstr>Change the way you work</vt:lpstr>
      <vt:lpstr>Additional</vt:lpstr>
      <vt:lpstr>Libraries and tools for client cashing</vt:lpstr>
      <vt:lpstr>PowerPoint Presentation</vt:lpstr>
      <vt:lpstr>PowerPoint Presentation</vt:lpstr>
      <vt:lpstr>The source from the presentation</vt:lpstr>
      <vt:lpstr>Notes for the speakers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Velin Georgiev</dc:creator>
  <cp:lastModifiedBy>Velin Georgiev</cp:lastModifiedBy>
  <cp:revision>13</cp:revision>
  <dcterms:created xsi:type="dcterms:W3CDTF">2020-08-12T20:15:28Z</dcterms:created>
  <dcterms:modified xsi:type="dcterms:W3CDTF">2020-08-18T06:52:21Z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</Properties>
</file>